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2"/>
    <p:sldId id="305" r:id="rId3"/>
    <p:sldId id="260" r:id="rId4"/>
    <p:sldId id="261" r:id="rId5"/>
    <p:sldId id="263" r:id="rId6"/>
    <p:sldId id="297" r:id="rId7"/>
    <p:sldId id="298" r:id="rId8"/>
    <p:sldId id="299" r:id="rId9"/>
    <p:sldId id="291" r:id="rId10"/>
    <p:sldId id="301" r:id="rId11"/>
    <p:sldId id="309" r:id="rId12"/>
    <p:sldId id="314" r:id="rId13"/>
    <p:sldId id="256" r:id="rId14"/>
    <p:sldId id="265" r:id="rId15"/>
    <p:sldId id="315" r:id="rId16"/>
    <p:sldId id="311" r:id="rId17"/>
    <p:sldId id="312" r:id="rId18"/>
    <p:sldId id="322" r:id="rId19"/>
    <p:sldId id="313" r:id="rId20"/>
    <p:sldId id="307" r:id="rId21"/>
    <p:sldId id="303" r:id="rId22"/>
    <p:sldId id="266" r:id="rId23"/>
    <p:sldId id="267" r:id="rId24"/>
    <p:sldId id="268" r:id="rId25"/>
    <p:sldId id="269" r:id="rId26"/>
    <p:sldId id="270" r:id="rId27"/>
    <p:sldId id="284" r:id="rId28"/>
    <p:sldId id="318" r:id="rId29"/>
    <p:sldId id="273" r:id="rId30"/>
    <p:sldId id="272" r:id="rId31"/>
    <p:sldId id="275" r:id="rId32"/>
    <p:sldId id="271" r:id="rId33"/>
    <p:sldId id="274" r:id="rId34"/>
    <p:sldId id="277" r:id="rId35"/>
    <p:sldId id="278" r:id="rId36"/>
    <p:sldId id="280" r:id="rId37"/>
    <p:sldId id="281" r:id="rId38"/>
    <p:sldId id="282" r:id="rId39"/>
    <p:sldId id="283" r:id="rId40"/>
    <p:sldId id="285" r:id="rId41"/>
    <p:sldId id="320" r:id="rId42"/>
    <p:sldId id="323" r:id="rId43"/>
    <p:sldId id="286" r:id="rId44"/>
    <p:sldId id="287" r:id="rId45"/>
    <p:sldId id="321" r:id="rId46"/>
    <p:sldId id="288" r:id="rId47"/>
    <p:sldId id="308" r:id="rId48"/>
    <p:sldId id="319" r:id="rId49"/>
    <p:sldId id="310" r:id="rId50"/>
    <p:sldId id="294" r:id="rId51"/>
    <p:sldId id="295" r:id="rId52"/>
    <p:sldId id="316" r:id="rId53"/>
    <p:sldId id="317" r:id="rId54"/>
    <p:sldId id="306" r:id="rId55"/>
    <p:sldId id="262" r:id="rId56"/>
    <p:sldId id="296" r:id="rId57"/>
    <p:sldId id="302" r:id="rId58"/>
  </p:sldIdLst>
  <p:sldSz cx="10058400" cy="77724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28" autoAdjust="0"/>
  </p:normalViewPr>
  <p:slideViewPr>
    <p:cSldViewPr>
      <p:cViewPr>
        <p:scale>
          <a:sx n="80" d="100"/>
          <a:sy n="80" d="100"/>
        </p:scale>
        <p:origin x="-499" y="230"/>
      </p:cViewPr>
      <p:guideLst>
        <p:guide orient="horz" pos="2448"/>
        <p:guide pos="3168"/>
      </p:guideLst>
    </p:cSldViewPr>
  </p:slideViewPr>
  <p:notesTextViewPr>
    <p:cViewPr>
      <p:scale>
        <a:sx n="1" d="1"/>
        <a:sy n="1" d="1"/>
      </p:scale>
      <p:origin x="0" y="0"/>
    </p:cViewPr>
  </p:notesTextViewPr>
  <p:sorterViewPr>
    <p:cViewPr>
      <p:scale>
        <a:sx n="100" d="100"/>
        <a:sy n="100" d="100"/>
      </p:scale>
      <p:origin x="0" y="46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6" name="Text Placeholder 105"/>
          <p:cNvSpPr>
            <a:spLocks noGrp="1"/>
          </p:cNvSpPr>
          <p:nvPr>
            <p:ph type="body" idx="10"/>
          </p:nvPr>
        </p:nvSpPr>
        <p:spPr>
          <a:xfrm>
            <a:off x="941705" y="902335"/>
            <a:ext cx="8217535" cy="6175375"/>
          </a:xfrm>
          <a:prstGeom prst="rect">
            <a:avLst/>
          </a:prstGeom>
          <a:solidFill>
            <a:srgbClr val="DFDFE0"/>
          </a:solidFill>
          <a:ln w="8890" cmpd="sng">
            <a:solidFill>
              <a:srgbClr val="2E5183"/>
            </a:solidFill>
            <a:prstDash val="solid"/>
          </a:ln>
        </p:spPr>
        <p:txBody>
          <a:bodyPr vert="horz" lIns="0" tIns="0" rIns="0" bIns="0" anchor="t"/>
          <a:lstStyle/>
          <a:p>
            <a:pPr algn="l"/>
            <a:r>
              <a:rPr lang="en-US" sz="100"/>
              <a:t> </a:t>
            </a:r>
          </a:p>
        </p:txBody>
      </p:sp>
      <p:sp>
        <p:nvSpPr>
          <p:cNvPr id="109" name="Text Placeholder 108"/>
          <p:cNvSpPr>
            <a:spLocks noGrp="1"/>
          </p:cNvSpPr>
          <p:nvPr>
            <p:ph type="body" idx="10"/>
          </p:nvPr>
        </p:nvSpPr>
        <p:spPr>
          <a:xfrm>
            <a:off x="941705" y="914400"/>
            <a:ext cx="8214360" cy="210185"/>
          </a:xfrm>
          <a:prstGeom prst="rect">
            <a:avLst/>
          </a:prstGeom>
          <a:solidFill>
            <a:srgbClr val="DFDFE0"/>
          </a:solidFill>
          <a:ln w="0" cmpd="sng">
            <a:noFill/>
            <a:prstDash val="solid"/>
          </a:ln>
        </p:spPr>
        <p:txBody>
          <a:bodyPr vert="horz" lIns="0" tIns="45720" rIns="0" bIns="0" anchor="t"/>
          <a:lstStyle/>
          <a:p>
            <a:pPr marL="137160" marR="0" indent="0" algn="l">
              <a:lnSpc>
                <a:spcPct val="83519"/>
              </a:lnSpc>
              <a:spcAft>
                <a:spcPts val="360"/>
              </a:spcAft>
            </a:pPr>
            <a:r>
              <a:rPr lang="en-US" sz="850" b="1" spc="-20">
                <a:solidFill>
                  <a:srgbClr val="FFFFFF"/>
                </a:solidFill>
                <a:latin typeface="Bookman Old Style" panose="22635452340000000000" pitchFamily="1"/>
              </a:rPr>
              <a:t>Fire Mobile </a:t>
            </a:r>
          </a:p>
        </p:txBody>
      </p:sp>
      <p:sp>
        <p:nvSpPr>
          <p:cNvPr id="110" name="Text Placeholder 109"/>
          <p:cNvSpPr>
            <a:spLocks noGrp="1"/>
          </p:cNvSpPr>
          <p:nvPr>
            <p:ph type="body" idx="10"/>
          </p:nvPr>
        </p:nvSpPr>
        <p:spPr>
          <a:xfrm>
            <a:off x="2773680" y="1146175"/>
            <a:ext cx="545465" cy="548640"/>
          </a:xfrm>
          <a:prstGeom prst="rect">
            <a:avLst/>
          </a:prstGeom>
          <a:solidFill>
            <a:srgbClr val="DFDFE0"/>
          </a:solidFill>
          <a:ln w="8890" cmpd="sng">
            <a:solidFill>
              <a:srgbClr val="2E5182"/>
            </a:solidFill>
            <a:prstDash val="solid"/>
          </a:ln>
        </p:spPr>
        <p:txBody>
          <a:bodyPr vert="horz" lIns="0" tIns="297180" rIns="0" bIns="0" anchor="t"/>
          <a:lstStyle/>
          <a:p>
            <a:pPr marL="0" marR="0" indent="0" algn="ctr">
              <a:lnSpc>
                <a:spcPct val="73919"/>
              </a:lnSpc>
              <a:spcAft>
                <a:spcPts val="900"/>
              </a:spcAft>
            </a:pPr>
            <a:r>
              <a:rPr lang="en-US" sz="700" spc="0">
                <a:solidFill>
                  <a:srgbClr val="000000"/>
                </a:solidFill>
                <a:latin typeface="Tahoma" panose="22635452340000000000" pitchFamily="2"/>
              </a:rPr>
              <a:t>TO LZ </a:t>
            </a:r>
          </a:p>
        </p:txBody>
      </p:sp>
      <p:sp>
        <p:nvSpPr>
          <p:cNvPr id="111" name="Text Placeholder 110"/>
          <p:cNvSpPr>
            <a:spLocks noGrp="1"/>
          </p:cNvSpPr>
          <p:nvPr>
            <p:ph type="body" idx="10"/>
          </p:nvPr>
        </p:nvSpPr>
        <p:spPr>
          <a:xfrm>
            <a:off x="3980815" y="1146175"/>
            <a:ext cx="545465" cy="548640"/>
          </a:xfrm>
          <a:prstGeom prst="rect">
            <a:avLst/>
          </a:prstGeom>
          <a:solidFill>
            <a:srgbClr val="DFDFE0"/>
          </a:solidFill>
          <a:ln w="8890" cmpd="sng">
            <a:solidFill>
              <a:srgbClr val="2E5182"/>
            </a:solidFill>
            <a:prstDash val="solid"/>
          </a:ln>
        </p:spPr>
        <p:txBody>
          <a:bodyPr vert="horz" lIns="0" tIns="22860" rIns="0" bIns="0" anchor="t"/>
          <a:lstStyle/>
          <a:p>
            <a:pPr marL="0" marR="0" indent="0" algn="ctr">
              <a:lnSpc>
                <a:spcPct val="76799"/>
              </a:lnSpc>
              <a:spcAft>
                <a:spcPts val="0"/>
              </a:spcAft>
            </a:pPr>
            <a:r>
              <a:rPr lang="en-US" sz="1450" spc="0">
                <a:solidFill>
                  <a:srgbClr val="3368A9"/>
                </a:solidFill>
                <a:latin typeface="Tahoma" panose="22635452340000000000" pitchFamily="2"/>
              </a:rPr>
              <a:t>,so </a:t>
            </a:r>
          </a:p>
          <a:p>
            <a:pPr marL="0" marR="0" indent="0" algn="ctr">
              <a:lnSpc>
                <a:spcPct val="73919"/>
              </a:lnSpc>
              <a:spcBef>
                <a:spcPts val="1620"/>
              </a:spcBef>
              <a:spcAft>
                <a:spcPts val="360"/>
              </a:spcAft>
            </a:pPr>
            <a:r>
              <a:rPr lang="en-US" sz="700" spc="0">
                <a:solidFill>
                  <a:srgbClr val="000000"/>
                </a:solidFill>
                <a:latin typeface="Tahoma" panose="22635452340000000000" pitchFamily="2"/>
              </a:rPr>
              <a:t>READY </a:t>
            </a:r>
          </a:p>
        </p:txBody>
      </p:sp>
      <p:sp>
        <p:nvSpPr>
          <p:cNvPr id="112" name="Text Placeholder 111"/>
          <p:cNvSpPr>
            <a:spLocks noGrp="1"/>
          </p:cNvSpPr>
          <p:nvPr>
            <p:ph type="body" idx="10"/>
          </p:nvPr>
        </p:nvSpPr>
        <p:spPr>
          <a:xfrm>
            <a:off x="6711950" y="1146175"/>
            <a:ext cx="545465" cy="548640"/>
          </a:xfrm>
          <a:prstGeom prst="rect">
            <a:avLst/>
          </a:prstGeom>
          <a:solidFill>
            <a:srgbClr val="DFDFE0"/>
          </a:solidFill>
          <a:ln w="8890" cmpd="sng">
            <a:solidFill>
              <a:srgbClr val="2E5182"/>
            </a:solidFill>
            <a:prstDash val="solid"/>
          </a:ln>
        </p:spPr>
        <p:txBody>
          <a:bodyPr vert="horz" lIns="0" tIns="434340" rIns="0" bIns="0" anchor="t"/>
          <a:lstStyle/>
          <a:p>
            <a:pPr marL="0" marR="0" indent="0" algn="l">
              <a:lnSpc>
                <a:spcPct val="75839"/>
              </a:lnSpc>
              <a:spcAft>
                <a:spcPts val="180"/>
              </a:spcAft>
            </a:pPr>
            <a:r>
              <a:rPr lang="en-US" sz="700" spc="0">
                <a:solidFill>
                  <a:srgbClr val="000000"/>
                </a:solidFill>
                <a:latin typeface="Tahoma" panose="22635452340000000000" pitchFamily="2"/>
              </a:rPr>
              <a:t>DIRECTION </a:t>
            </a:r>
          </a:p>
        </p:txBody>
      </p:sp>
      <p:sp>
        <p:nvSpPr>
          <p:cNvPr id="113" name="Text Placeholder 112"/>
          <p:cNvSpPr>
            <a:spLocks noGrp="1"/>
          </p:cNvSpPr>
          <p:nvPr>
            <p:ph type="body" idx="10"/>
          </p:nvPr>
        </p:nvSpPr>
        <p:spPr>
          <a:xfrm>
            <a:off x="7291070" y="1146175"/>
            <a:ext cx="545465" cy="548640"/>
          </a:xfrm>
          <a:prstGeom prst="rect">
            <a:avLst/>
          </a:prstGeom>
          <a:solidFill>
            <a:srgbClr val="DFDFE0"/>
          </a:solidFill>
          <a:ln w="8890" cmpd="sng">
            <a:solidFill>
              <a:srgbClr val="2E5182"/>
            </a:solidFill>
            <a:prstDash val="solid"/>
          </a:ln>
        </p:spPr>
        <p:txBody>
          <a:bodyPr vert="horz" lIns="0" tIns="205740" rIns="0" bIns="0" anchor="t">
            <a:normAutofit fontScale="30000"/>
          </a:bodyPr>
          <a:lstStyle/>
          <a:p>
            <a:pPr marL="0" marR="0" indent="0" algn="ctr">
              <a:lnSpc>
                <a:spcPct val="78719"/>
              </a:lnSpc>
              <a:spcAft>
                <a:spcPts val="180"/>
              </a:spcAft>
            </a:pPr>
            <a:r>
              <a:rPr lang="en-US" sz="1800" spc="330" baseline="30000">
                <a:solidFill>
                  <a:srgbClr val="000000"/>
                </a:solidFill>
                <a:latin typeface="Tahoma" panose="22635452340000000000" pitchFamily="2"/>
              </a:rPr>
              <a:t>(</a:t>
            </a:r>
            <a:r>
              <a:rPr lang="en-US" sz="700" spc="330">
                <a:solidFill>
                  <a:srgbClr val="000000"/>
                </a:solidFill>
                <a:latin typeface="Tahoma" panose="22635452340000000000" pitchFamily="2"/>
              </a:rPr>
              <a:t>3</a:t>
            </a:r>
            <a:r>
              <a:rPr lang="en-US" sz="700" spc="330" baseline="30000">
                <a:solidFill>
                  <a:srgbClr val="000000"/>
                </a:solidFill>
                <a:latin typeface="Tahoma" panose="22635452340000000000" pitchFamily="2"/>
              </a:rPr>
              <a:t>11</a:t>
            </a:r>
            <a:r>
              <a:rPr lang="en-US" sz="100" spc="330">
                <a:solidFill>
                  <a:srgbClr val="000000"/>
                </a:solidFill>
                <a:latin typeface="Tahoma" panose="22635452340000000000" pitchFamily="2"/>
              </a:rPr>
              <a:t> </a:t>
            </a:r>
            <a:r>
              <a:t/>
            </a:r>
            <a:br/>
            <a:r>
              <a:rPr lang="en-US" sz="700" spc="0">
                <a:solidFill>
                  <a:srgbClr val="000000"/>
                </a:solidFill>
                <a:latin typeface="Tahoma" panose="22635452340000000000" pitchFamily="2"/>
              </a:rPr>
              <a:t>DAY/NIGHT </a:t>
            </a:r>
          </a:p>
        </p:txBody>
      </p:sp>
      <p:sp>
        <p:nvSpPr>
          <p:cNvPr id="114" name="Text Placeholder 113"/>
          <p:cNvSpPr>
            <a:spLocks noGrp="1"/>
          </p:cNvSpPr>
          <p:nvPr>
            <p:ph type="body" idx="10"/>
          </p:nvPr>
        </p:nvSpPr>
        <p:spPr>
          <a:xfrm>
            <a:off x="3376930" y="1146175"/>
            <a:ext cx="546100" cy="548640"/>
          </a:xfrm>
          <a:prstGeom prst="rect">
            <a:avLst/>
          </a:prstGeom>
          <a:solidFill>
            <a:srgbClr val="DFDFE0"/>
          </a:solidFill>
          <a:ln w="8890" cmpd="sng">
            <a:solidFill>
              <a:srgbClr val="2E5182"/>
            </a:solidFill>
            <a:prstDash val="solid"/>
          </a:ln>
        </p:spPr>
        <p:txBody>
          <a:bodyPr vert="horz" lIns="0" tIns="297180" rIns="0" bIns="0" anchor="t"/>
          <a:lstStyle/>
          <a:p>
            <a:pPr marL="0" marR="0" indent="0" algn="ctr">
              <a:lnSpc>
                <a:spcPct val="73919"/>
              </a:lnSpc>
              <a:spcAft>
                <a:spcPts val="900"/>
              </a:spcAft>
            </a:pPr>
            <a:r>
              <a:rPr lang="en-US" sz="700" spc="0">
                <a:solidFill>
                  <a:srgbClr val="000000"/>
                </a:solidFill>
                <a:latin typeface="Tahoma" panose="22635452340000000000" pitchFamily="2"/>
              </a:rPr>
              <a:t>AT LZ </a:t>
            </a:r>
          </a:p>
        </p:txBody>
      </p:sp>
      <p:sp>
        <p:nvSpPr>
          <p:cNvPr id="115" name="Text Placeholder 114"/>
          <p:cNvSpPr>
            <a:spLocks noGrp="1"/>
          </p:cNvSpPr>
          <p:nvPr>
            <p:ph type="body" idx="10"/>
          </p:nvPr>
        </p:nvSpPr>
        <p:spPr>
          <a:xfrm>
            <a:off x="2170430" y="1146175"/>
            <a:ext cx="548640" cy="548640"/>
          </a:xfrm>
          <a:prstGeom prst="rect">
            <a:avLst/>
          </a:prstGeom>
          <a:solidFill>
            <a:srgbClr val="DFDFE0"/>
          </a:solidFill>
          <a:ln w="8890" cmpd="sng">
            <a:solidFill>
              <a:srgbClr val="2E5182"/>
            </a:solidFill>
            <a:prstDash val="solid"/>
          </a:ln>
        </p:spPr>
        <p:txBody>
          <a:bodyPr vert="horz" lIns="0" tIns="434340" rIns="0" bIns="0" anchor="t"/>
          <a:lstStyle/>
          <a:p>
            <a:pPr marL="0" marR="0" indent="0" algn="ctr">
              <a:lnSpc>
                <a:spcPct val="75839"/>
              </a:lnSpc>
              <a:spcAft>
                <a:spcPts val="180"/>
              </a:spcAft>
            </a:pPr>
            <a:r>
              <a:rPr lang="en-US" sz="700" spc="0">
                <a:solidFill>
                  <a:srgbClr val="000000"/>
                </a:solidFill>
                <a:latin typeface="Tahoma" panose="22635452340000000000" pitchFamily="2"/>
              </a:rPr>
              <a:t>AT HOSP </a:t>
            </a:r>
          </a:p>
        </p:txBody>
      </p:sp>
      <p:sp>
        <p:nvSpPr>
          <p:cNvPr id="116" name="Text Placeholder 115"/>
          <p:cNvSpPr>
            <a:spLocks noGrp="1"/>
          </p:cNvSpPr>
          <p:nvPr>
            <p:ph type="body" idx="10"/>
          </p:nvPr>
        </p:nvSpPr>
        <p:spPr>
          <a:xfrm>
            <a:off x="8601710" y="1743710"/>
            <a:ext cx="545465" cy="545465"/>
          </a:xfrm>
          <a:prstGeom prst="rect">
            <a:avLst/>
          </a:prstGeom>
          <a:solidFill>
            <a:srgbClr val="DFDFE0"/>
          </a:solidFill>
          <a:ln w="8890" cmpd="sng">
            <a:solidFill>
              <a:srgbClr val="2E5082"/>
            </a:solidFill>
            <a:prstDash val="solid"/>
          </a:ln>
        </p:spPr>
        <p:txBody>
          <a:bodyPr vert="horz" lIns="0" tIns="434340" rIns="0" bIns="0" anchor="t"/>
          <a:lstStyle/>
          <a:p>
            <a:pPr marL="0" marR="0" indent="0" algn="ctr">
              <a:lnSpc>
                <a:spcPct val="72959"/>
              </a:lnSpc>
              <a:spcAft>
                <a:spcPts val="180"/>
              </a:spcAft>
            </a:pPr>
            <a:r>
              <a:rPr lang="en-US" sz="700" spc="0">
                <a:solidFill>
                  <a:srgbClr val="000000"/>
                </a:solidFill>
                <a:latin typeface="Tahoma" panose="22635452340000000000" pitchFamily="2"/>
              </a:rPr>
              <a:t>MY CALL </a:t>
            </a:r>
          </a:p>
        </p:txBody>
      </p:sp>
      <p:sp>
        <p:nvSpPr>
          <p:cNvPr id="117" name="Text Placeholder 116"/>
          <p:cNvSpPr>
            <a:spLocks noGrp="1"/>
          </p:cNvSpPr>
          <p:nvPr>
            <p:ph type="body" idx="10"/>
          </p:nvPr>
        </p:nvSpPr>
        <p:spPr>
          <a:xfrm>
            <a:off x="8601710" y="2465705"/>
            <a:ext cx="545465" cy="545465"/>
          </a:xfrm>
          <a:prstGeom prst="rect">
            <a:avLst/>
          </a:prstGeom>
          <a:solidFill>
            <a:srgbClr val="DFDFE0"/>
          </a:solidFill>
          <a:ln w="8890" cmpd="sng">
            <a:solidFill>
              <a:srgbClr val="2D5082"/>
            </a:solidFill>
            <a:prstDash val="solid"/>
          </a:ln>
        </p:spPr>
        <p:txBody>
          <a:bodyPr vert="horz" lIns="0" tIns="434340" rIns="0" bIns="0" anchor="t"/>
          <a:lstStyle/>
          <a:p>
            <a:pPr marL="0" marR="0" indent="0" algn="ctr">
              <a:lnSpc>
                <a:spcPct val="73919"/>
              </a:lnSpc>
              <a:spcAft>
                <a:spcPts val="180"/>
              </a:spcAft>
            </a:pPr>
            <a:r>
              <a:rPr lang="en-US" sz="700" spc="0">
                <a:solidFill>
                  <a:srgbClr val="000000"/>
                </a:solidFill>
                <a:latin typeface="Tahoma" panose="22635452340000000000" pitchFamily="2"/>
              </a:rPr>
              <a:t>STATUS </a:t>
            </a:r>
          </a:p>
        </p:txBody>
      </p:sp>
      <p:sp>
        <p:nvSpPr>
          <p:cNvPr id="118" name="Text Placeholder 117"/>
          <p:cNvSpPr>
            <a:spLocks noGrp="1"/>
          </p:cNvSpPr>
          <p:nvPr>
            <p:ph type="body" idx="10"/>
          </p:nvPr>
        </p:nvSpPr>
        <p:spPr>
          <a:xfrm>
            <a:off x="8754110" y="5078095"/>
            <a:ext cx="234315" cy="82550"/>
          </a:xfrm>
          <a:prstGeom prst="rect">
            <a:avLst/>
          </a:prstGeom>
          <a:solidFill>
            <a:srgbClr val="DFDFE0"/>
          </a:solidFill>
          <a:ln w="0" cmpd="sng">
            <a:noFill/>
            <a:prstDash val="solid"/>
          </a:ln>
        </p:spPr>
        <p:txBody>
          <a:bodyPr vert="horz" lIns="0" tIns="0" rIns="0" bIns="0" anchor="t"/>
          <a:lstStyle/>
          <a:p>
            <a:pPr marL="0" marR="0" indent="0" algn="l">
              <a:lnSpc>
                <a:spcPct val="73919"/>
              </a:lnSpc>
              <a:spcAft>
                <a:spcPts val="0"/>
              </a:spcAft>
            </a:pPr>
            <a:r>
              <a:rPr lang="en-US" sz="700" spc="-35">
                <a:solidFill>
                  <a:srgbClr val="000000"/>
                </a:solidFill>
                <a:latin typeface="Tahoma" panose="22635452340000000000" pitchFamily="2"/>
              </a:rPr>
              <a:t>CALLS </a:t>
            </a:r>
          </a:p>
        </p:txBody>
      </p:sp>
      <p:sp>
        <p:nvSpPr>
          <p:cNvPr id="119" name="Text Placeholder 118"/>
          <p:cNvSpPr>
            <a:spLocks noGrp="1"/>
          </p:cNvSpPr>
          <p:nvPr>
            <p:ph type="body" idx="10"/>
          </p:nvPr>
        </p:nvSpPr>
        <p:spPr>
          <a:xfrm>
            <a:off x="8769350" y="5800090"/>
            <a:ext cx="194945" cy="82550"/>
          </a:xfrm>
          <a:prstGeom prst="rect">
            <a:avLst/>
          </a:prstGeom>
          <a:solidFill>
            <a:srgbClr val="DFDFE0"/>
          </a:solidFill>
          <a:ln w="0" cmpd="sng">
            <a:noFill/>
            <a:prstDash val="solid"/>
          </a:ln>
        </p:spPr>
        <p:txBody>
          <a:bodyPr vert="horz" lIns="0" tIns="0" rIns="0" bIns="0" anchor="t"/>
          <a:lstStyle/>
          <a:p>
            <a:pPr marL="0" marR="0" indent="0" algn="l">
              <a:lnSpc>
                <a:spcPct val="73919"/>
              </a:lnSpc>
              <a:spcAft>
                <a:spcPts val="0"/>
              </a:spcAft>
            </a:pPr>
            <a:r>
              <a:rPr lang="en-US" sz="700" spc="-35">
                <a:solidFill>
                  <a:srgbClr val="000000"/>
                </a:solidFill>
                <a:latin typeface="Tahoma" panose="22635452340000000000" pitchFamily="2"/>
              </a:rPr>
              <a:t>INFO </a:t>
            </a:r>
          </a:p>
        </p:txBody>
      </p:sp>
      <p:sp>
        <p:nvSpPr>
          <p:cNvPr id="120" name="Text Placeholder 119"/>
          <p:cNvSpPr>
            <a:spLocks noGrp="1"/>
          </p:cNvSpPr>
          <p:nvPr>
            <p:ph type="body" idx="10"/>
          </p:nvPr>
        </p:nvSpPr>
        <p:spPr>
          <a:xfrm>
            <a:off x="8601710" y="6080760"/>
            <a:ext cx="545465" cy="548640"/>
          </a:xfrm>
          <a:prstGeom prst="rect">
            <a:avLst/>
          </a:prstGeom>
          <a:solidFill>
            <a:srgbClr val="DFDFE0"/>
          </a:solidFill>
          <a:ln w="8890" cmpd="sng">
            <a:solidFill>
              <a:srgbClr val="2D5082"/>
            </a:solidFill>
            <a:prstDash val="solid"/>
          </a:ln>
        </p:spPr>
        <p:txBody>
          <a:bodyPr vert="horz" lIns="0" tIns="388620" rIns="0" bIns="0" anchor="t"/>
          <a:lstStyle/>
          <a:p>
            <a:pPr marL="0" marR="0" indent="0" algn="ctr">
              <a:lnSpc>
                <a:spcPct val="143999"/>
              </a:lnSpc>
              <a:spcAft>
                <a:spcPts val="0"/>
              </a:spcAft>
            </a:pPr>
            <a:r>
              <a:rPr lang="en-US" sz="700" b="1" spc="0">
                <a:solidFill>
                  <a:srgbClr val="000000"/>
                </a:solidFill>
                <a:latin typeface="Tahoma" panose="22635452340000000000" pitchFamily="2"/>
              </a:rPr>
              <a:t>IM </a:t>
            </a:r>
          </a:p>
        </p:txBody>
      </p:sp>
      <p:sp>
        <p:nvSpPr>
          <p:cNvPr id="121" name="Text Placeholder 120"/>
          <p:cNvSpPr>
            <a:spLocks noGrp="1"/>
          </p:cNvSpPr>
          <p:nvPr>
            <p:ph type="body" idx="10"/>
          </p:nvPr>
        </p:nvSpPr>
        <p:spPr>
          <a:xfrm>
            <a:off x="7933690" y="1758950"/>
            <a:ext cx="186055" cy="69850"/>
          </a:xfrm>
          <a:prstGeom prst="rect">
            <a:avLst/>
          </a:prstGeom>
          <a:solidFill>
            <a:srgbClr val="DFDFE0"/>
          </a:solidFill>
          <a:ln w="0" cmpd="sng">
            <a:noFill/>
            <a:prstDash val="solid"/>
          </a:ln>
        </p:spPr>
        <p:txBody>
          <a:bodyPr vert="horz" lIns="0" tIns="0" rIns="0" bIns="0" anchor="t"/>
          <a:lstStyle/>
          <a:p>
            <a:pPr marL="0" marR="0" indent="0" algn="l">
              <a:lnSpc>
                <a:spcPct val="79679"/>
              </a:lnSpc>
              <a:spcAft>
                <a:spcPts val="0"/>
              </a:spcAft>
            </a:pPr>
            <a:r>
              <a:rPr lang="en-US" sz="550" spc="0">
                <a:solidFill>
                  <a:srgbClr val="000000"/>
                </a:solidFill>
                <a:latin typeface="Tahoma" panose="22635452340000000000" pitchFamily="2"/>
              </a:rPr>
              <a:t>2267 </a:t>
            </a:r>
          </a:p>
        </p:txBody>
      </p:sp>
      <p:sp>
        <p:nvSpPr>
          <p:cNvPr id="122" name="Text Placeholder 121"/>
          <p:cNvSpPr>
            <a:spLocks noGrp="1"/>
          </p:cNvSpPr>
          <p:nvPr>
            <p:ph type="body" idx="10"/>
          </p:nvPr>
        </p:nvSpPr>
        <p:spPr>
          <a:xfrm>
            <a:off x="6925310" y="1861820"/>
            <a:ext cx="835025" cy="546100"/>
          </a:xfrm>
          <a:prstGeom prst="rect">
            <a:avLst/>
          </a:prstGeom>
          <a:solidFill>
            <a:srgbClr val="DFDFE0"/>
          </a:solidFill>
          <a:ln w="0" cmpd="sng">
            <a:noFill/>
            <a:prstDash val="solid"/>
          </a:ln>
        </p:spPr>
        <p:txBody>
          <a:bodyPr vert="horz" lIns="0" tIns="0" rIns="0" bIns="0" anchor="t"/>
          <a:lstStyle/>
          <a:p>
            <a:pPr marL="411480" marR="0" indent="0" algn="l">
              <a:lnSpc>
                <a:spcPts val="600"/>
              </a:lnSpc>
              <a:spcAft>
                <a:spcPts val="0"/>
              </a:spcAft>
            </a:pPr>
            <a:r>
              <a:rPr lang="en-US" sz="1050" i="1" spc="0">
                <a:solidFill>
                  <a:srgbClr val="000000"/>
                </a:solidFill>
                <a:latin typeface="Verdana" panose="22635452340000000000" pitchFamily="2"/>
              </a:rPr>
              <a:t>r</a:t>
            </a:r>
            <a:r>
              <a:rPr lang="en-US" sz="1050" i="1" spc="0" baseline="30000">
                <a:solidFill>
                  <a:srgbClr val="000000"/>
                </a:solidFill>
                <a:latin typeface="Arial" panose="22635452340000000000" pitchFamily="2"/>
              </a:rPr>
              <a:t>-</a:t>
            </a:r>
            <a:r>
              <a:rPr lang="en-US" sz="1050" i="1" spc="0">
                <a:solidFill>
                  <a:srgbClr val="000000"/>
                </a:solidFill>
                <a:latin typeface="Verdana" panose="22635452340000000000" pitchFamily="2"/>
              </a:rPr>
              <a:t>7 </a:t>
            </a:r>
          </a:p>
          <a:p>
            <a:pPr marL="0" marR="0" indent="0" algn="r">
              <a:lnSpc>
                <a:spcPts val="200"/>
              </a:lnSpc>
              <a:spcBef>
                <a:spcPts val="540"/>
              </a:spcBef>
              <a:spcAft>
                <a:spcPts val="0"/>
              </a:spcAft>
            </a:pPr>
            <a:r>
              <a:rPr lang="en-US" sz="700" spc="0">
                <a:solidFill>
                  <a:srgbClr val="000000"/>
                </a:solidFill>
                <a:latin typeface="Tahoma" panose="22635452340000000000" pitchFamily="2"/>
              </a:rPr>
              <a:t>0 </a:t>
            </a:r>
          </a:p>
          <a:p>
            <a:pPr marL="0" marR="0" indent="0" algn="l">
              <a:lnSpc>
                <a:spcPts val="700"/>
              </a:lnSpc>
              <a:spcBef>
                <a:spcPts val="0"/>
              </a:spcBef>
              <a:spcAft>
                <a:spcPts val="0"/>
              </a:spcAft>
              <a:tabLst>
                <a:tab pos="596900" algn="r"/>
              </a:tabLst>
            </a:pPr>
            <a:r>
              <a:rPr lang="en-US" sz="700" spc="-100">
                <a:solidFill>
                  <a:srgbClr val="000000"/>
                </a:solidFill>
                <a:latin typeface="Tahoma" panose="22635452340000000000" pitchFamily="2"/>
              </a:rPr>
              <a:t>221E:J13 </a:t>
            </a:r>
            <a:r>
              <a:rPr lang="en-US" sz="550" spc="0">
                <a:solidFill>
                  <a:srgbClr val="000000"/>
                </a:solidFill>
                <a:latin typeface="Tahoma" panose="22635452340000000000" pitchFamily="2"/>
              </a:rPr>
              <a:t>2266 </a:t>
            </a:r>
          </a:p>
          <a:p>
            <a:pPr marL="0" marR="0" indent="0" algn="r">
              <a:lnSpc>
                <a:spcPct val="95999"/>
              </a:lnSpc>
              <a:spcBef>
                <a:spcPts val="0"/>
              </a:spcBef>
              <a:spcAft>
                <a:spcPts val="0"/>
              </a:spcAft>
            </a:pPr>
            <a:r>
              <a:rPr lang="en-US" sz="550" spc="0">
                <a:solidFill>
                  <a:srgbClr val="000000"/>
                </a:solidFill>
                <a:latin typeface="Tahoma" panose="22635452340000000000" pitchFamily="2"/>
              </a:rPr>
              <a:t>z </a:t>
            </a:r>
          </a:p>
          <a:p>
            <a:pPr marL="0" marR="0" indent="0" algn="l">
              <a:lnSpc>
                <a:spcPct val="452159"/>
              </a:lnSpc>
              <a:spcBef>
                <a:spcPts val="0"/>
              </a:spcBef>
              <a:spcAft>
                <a:spcPts val="0"/>
              </a:spcAft>
              <a:tabLst>
                <a:tab pos="596900" algn="r"/>
              </a:tabLst>
            </a:pPr>
            <a:r>
              <a:rPr lang="en-US" sz="100" spc="0">
                <a:solidFill>
                  <a:srgbClr val="000000"/>
                </a:solidFill>
                <a:latin typeface="Tahoma" panose="22635452340000000000" pitchFamily="2"/>
              </a:rPr>
              <a:t> </a:t>
            </a:r>
            <a:r>
              <a:rPr lang="en-US" sz="550" spc="270">
                <a:solidFill>
                  <a:srgbClr val="000000"/>
                </a:solidFill>
                <a:latin typeface="Tahoma" panose="22635452340000000000" pitchFamily="2"/>
              </a:rPr>
              <a:t>ELGIN C7 </a:t>
            </a:r>
          </a:p>
        </p:txBody>
      </p:sp>
      <p:sp>
        <p:nvSpPr>
          <p:cNvPr id="123" name="Text Placeholder 122"/>
          <p:cNvSpPr>
            <a:spLocks noGrp="1"/>
          </p:cNvSpPr>
          <p:nvPr>
            <p:ph type="body" idx="10"/>
          </p:nvPr>
        </p:nvSpPr>
        <p:spPr>
          <a:xfrm>
            <a:off x="6879590" y="2649855"/>
            <a:ext cx="222250" cy="127635"/>
          </a:xfrm>
          <a:prstGeom prst="rect">
            <a:avLst/>
          </a:prstGeom>
          <a:solidFill>
            <a:srgbClr val="DFDFE0"/>
          </a:solidFill>
          <a:ln w="0" cmpd="sng">
            <a:noFill/>
            <a:prstDash val="solid"/>
          </a:ln>
        </p:spPr>
        <p:txBody>
          <a:bodyPr vert="horz" lIns="0" tIns="0" rIns="0" bIns="0" anchor="t"/>
          <a:lstStyle/>
          <a:p>
            <a:pPr marL="0" marR="0" indent="0" algn="l">
              <a:lnSpc>
                <a:spcPct val="143999"/>
              </a:lnSpc>
              <a:spcAft>
                <a:spcPts val="0"/>
              </a:spcAft>
            </a:pPr>
            <a:r>
              <a:rPr lang="en-US" sz="550" spc="-45">
                <a:solidFill>
                  <a:srgbClr val="000000"/>
                </a:solidFill>
                <a:latin typeface="Tahoma" panose="22635452340000000000" pitchFamily="2"/>
              </a:rPr>
              <a:t>12206I</a:t>
            </a:r>
            <a:r>
              <a:rPr lang="en-US" sz="550" spc="-45" baseline="-25000">
                <a:solidFill>
                  <a:srgbClr val="000000"/>
                </a:solidFill>
                <a:latin typeface="Arial" panose="22635452340000000000" pitchFamily="2"/>
              </a:rPr>
              <a:t>l</a:t>
            </a:r>
            <a:r>
              <a:rPr lang="en-US" sz="100" spc="-45">
                <a:solidFill>
                  <a:srgbClr val="000000"/>
                </a:solidFill>
                <a:latin typeface="Tahoma" panose="22635452340000000000" pitchFamily="2"/>
              </a:rPr>
              <a:t> </a:t>
            </a:r>
          </a:p>
        </p:txBody>
      </p:sp>
      <p:sp>
        <p:nvSpPr>
          <p:cNvPr id="124" name="Text Placeholder 123"/>
          <p:cNvSpPr>
            <a:spLocks noGrp="1"/>
          </p:cNvSpPr>
          <p:nvPr>
            <p:ph type="body" idx="10"/>
          </p:nvPr>
        </p:nvSpPr>
        <p:spPr>
          <a:xfrm>
            <a:off x="6647815" y="3115310"/>
            <a:ext cx="188595" cy="73025"/>
          </a:xfrm>
          <a:prstGeom prst="rect">
            <a:avLst/>
          </a:prstGeom>
          <a:solidFill>
            <a:srgbClr val="DFDFE0"/>
          </a:solidFill>
          <a:ln w="0" cmpd="sng">
            <a:noFill/>
            <a:prstDash val="solid"/>
          </a:ln>
        </p:spPr>
        <p:txBody>
          <a:bodyPr vert="horz" lIns="0" tIns="0" rIns="0" bIns="0" anchor="t"/>
          <a:lstStyle/>
          <a:p>
            <a:pPr marL="0" marR="0" indent="0" algn="l">
              <a:lnSpc>
                <a:spcPct val="83519"/>
              </a:lnSpc>
              <a:spcAft>
                <a:spcPts val="0"/>
              </a:spcAft>
            </a:pPr>
            <a:r>
              <a:rPr lang="en-US" sz="550" spc="0">
                <a:solidFill>
                  <a:srgbClr val="000000"/>
                </a:solidFill>
                <a:latin typeface="Tahoma" panose="22635452340000000000" pitchFamily="2"/>
              </a:rPr>
              <a:t>2062 </a:t>
            </a:r>
          </a:p>
        </p:txBody>
      </p:sp>
      <p:sp>
        <p:nvSpPr>
          <p:cNvPr id="125" name="Text Placeholder 124"/>
          <p:cNvSpPr>
            <a:spLocks noGrp="1"/>
          </p:cNvSpPr>
          <p:nvPr>
            <p:ph type="body" idx="10"/>
          </p:nvPr>
        </p:nvSpPr>
        <p:spPr>
          <a:xfrm>
            <a:off x="8720455" y="3992880"/>
            <a:ext cx="307975" cy="322580"/>
          </a:xfrm>
          <a:prstGeom prst="rect">
            <a:avLst/>
          </a:prstGeom>
          <a:solidFill>
            <a:srgbClr val="DFDFE0"/>
          </a:solidFill>
          <a:ln w="0" cmpd="sng">
            <a:noFill/>
            <a:prstDash val="solid"/>
          </a:ln>
        </p:spPr>
        <p:txBody>
          <a:bodyPr vert="horz" lIns="0" tIns="0" rIns="0" bIns="0" anchor="t">
            <a:normAutofit fontScale="80000"/>
          </a:bodyPr>
          <a:lstStyle/>
          <a:p>
            <a:pPr marL="0" marR="0" indent="0" algn="ctr">
              <a:lnSpc>
                <a:spcPct val="84479"/>
              </a:lnSpc>
              <a:spcAft>
                <a:spcPts val="0"/>
              </a:spcAft>
            </a:pPr>
            <a:r>
              <a:rPr lang="en-US" sz="2450" spc="-215">
                <a:solidFill>
                  <a:srgbClr val="8B5C50"/>
                </a:solidFill>
                <a:latin typeface="Bookman Old Style" panose="22635452340000000000" pitchFamily="2"/>
              </a:rPr>
              <a:t>70! </a:t>
            </a:r>
          </a:p>
        </p:txBody>
      </p:sp>
      <p:sp>
        <p:nvSpPr>
          <p:cNvPr id="126" name="Text Placeholder 125"/>
          <p:cNvSpPr>
            <a:spLocks noGrp="1"/>
          </p:cNvSpPr>
          <p:nvPr>
            <p:ph type="body" idx="10"/>
          </p:nvPr>
        </p:nvSpPr>
        <p:spPr>
          <a:xfrm>
            <a:off x="8705215" y="4355465"/>
            <a:ext cx="323215" cy="82550"/>
          </a:xfrm>
          <a:prstGeom prst="rect">
            <a:avLst/>
          </a:prstGeom>
          <a:solidFill>
            <a:srgbClr val="DFDFE0"/>
          </a:solidFill>
          <a:ln w="0" cmpd="sng">
            <a:noFill/>
            <a:prstDash val="solid"/>
          </a:ln>
        </p:spPr>
        <p:txBody>
          <a:bodyPr vert="horz" lIns="0" tIns="0" rIns="0" bIns="0" anchor="t"/>
          <a:lstStyle/>
          <a:p>
            <a:pPr marL="0" marR="0" indent="0" algn="l">
              <a:lnSpc>
                <a:spcPct val="73919"/>
              </a:lnSpc>
              <a:spcAft>
                <a:spcPts val="0"/>
              </a:spcAft>
            </a:pPr>
            <a:r>
              <a:rPr lang="en-US" sz="700" spc="-35">
                <a:solidFill>
                  <a:srgbClr val="000000"/>
                </a:solidFill>
                <a:latin typeface="Tahoma" panose="22635452340000000000" pitchFamily="2"/>
              </a:rPr>
              <a:t>GOGGLE </a:t>
            </a:r>
          </a:p>
        </p:txBody>
      </p:sp>
      <p:sp>
        <p:nvSpPr>
          <p:cNvPr id="127" name="Text Placeholder 126"/>
          <p:cNvSpPr>
            <a:spLocks noGrp="1"/>
          </p:cNvSpPr>
          <p:nvPr>
            <p:ph type="body" idx="10"/>
          </p:nvPr>
        </p:nvSpPr>
        <p:spPr>
          <a:xfrm>
            <a:off x="1703705" y="1204595"/>
            <a:ext cx="268605" cy="334645"/>
          </a:xfrm>
          <a:prstGeom prst="rect">
            <a:avLst/>
          </a:prstGeom>
          <a:solidFill>
            <a:srgbClr val="DFDFE0"/>
          </a:solidFill>
          <a:ln w="0" cmpd="sng">
            <a:noFill/>
            <a:prstDash val="solid"/>
          </a:ln>
        </p:spPr>
        <p:txBody>
          <a:bodyPr vert="horz" lIns="0" tIns="0" rIns="0" bIns="0" anchor="t">
            <a:normAutofit fontScale="40000"/>
          </a:bodyPr>
          <a:lstStyle/>
          <a:p>
            <a:pPr marL="0" marR="0" indent="0" algn="ctr">
              <a:lnSpc>
                <a:spcPct val="73919"/>
              </a:lnSpc>
              <a:spcAft>
                <a:spcPts val="0"/>
              </a:spcAft>
            </a:pPr>
            <a:r>
              <a:rPr lang="en-US" sz="2650" spc="-459">
                <a:solidFill>
                  <a:srgbClr val="5447B3"/>
                </a:solidFill>
                <a:latin typeface="Tahoma" panose="22635452340000000000" pitchFamily="2"/>
              </a:rPr>
              <a:t>V</a:t>
            </a:r>
            <a:r>
              <a:rPr lang="en-US" sz="2650" spc="-459" baseline="30000">
                <a:solidFill>
                  <a:srgbClr val="5447B3"/>
                </a:solidFill>
                <a:latin typeface="Bookman Old Style" panose="22635452340000000000" pitchFamily="2"/>
              </a:rPr>
              <a:t>7</a:t>
            </a:r>
            <a:r>
              <a:rPr lang="en-US" sz="2650" spc="-459">
                <a:solidFill>
                  <a:srgbClr val="5447B3"/>
                </a:solidFill>
                <a:latin typeface="Tahoma" panose="22635452340000000000" pitchFamily="2"/>
              </a:rPr>
              <a:t>1</a:t>
            </a:r>
            <a:r>
              <a:rPr lang="en-US" sz="2650" spc="-459" baseline="30000">
                <a:solidFill>
                  <a:srgbClr val="5447B3"/>
                </a:solidFill>
                <a:latin typeface="Arial" panose="22635452340000000000" pitchFamily="2"/>
              </a:rPr>
              <a:t>1</a:t>
            </a:r>
            <a:r>
              <a:rPr lang="en-US" sz="900" spc="-459">
                <a:solidFill>
                  <a:srgbClr val="5447B3"/>
                </a:solidFill>
                <a:latin typeface="Bookman Old Style" panose="22635452340000000000" pitchFamily="1"/>
              </a:rPr>
              <a:t>1 </a:t>
            </a:r>
          </a:p>
        </p:txBody>
      </p:sp>
      <p:sp>
        <p:nvSpPr>
          <p:cNvPr id="128" name="Text Placeholder 127"/>
          <p:cNvSpPr>
            <a:spLocks noGrp="1"/>
          </p:cNvSpPr>
          <p:nvPr>
            <p:ph type="body" idx="10"/>
          </p:nvPr>
        </p:nvSpPr>
        <p:spPr>
          <a:xfrm>
            <a:off x="1664335" y="1588135"/>
            <a:ext cx="350520" cy="85090"/>
          </a:xfrm>
          <a:prstGeom prst="rect">
            <a:avLst/>
          </a:prstGeom>
          <a:solidFill>
            <a:srgbClr val="DFDFE0"/>
          </a:solidFill>
          <a:ln w="0" cmpd="sng">
            <a:noFill/>
            <a:prstDash val="solid"/>
          </a:ln>
        </p:spPr>
        <p:txBody>
          <a:bodyPr vert="horz" lIns="0" tIns="0" rIns="0" bIns="0" anchor="t"/>
          <a:lstStyle/>
          <a:p>
            <a:pPr marL="0" marR="0" indent="0" algn="l">
              <a:lnSpc>
                <a:spcPct val="75839"/>
              </a:lnSpc>
              <a:spcAft>
                <a:spcPts val="0"/>
              </a:spcAft>
            </a:pPr>
            <a:r>
              <a:rPr lang="en-US" sz="700" spc="-35">
                <a:solidFill>
                  <a:srgbClr val="000000"/>
                </a:solidFill>
                <a:latin typeface="Tahoma" panose="22635452340000000000" pitchFamily="2"/>
              </a:rPr>
              <a:t>TO HOSP </a:t>
            </a:r>
          </a:p>
        </p:txBody>
      </p:sp>
      <p:sp>
        <p:nvSpPr>
          <p:cNvPr id="129" name="Text Placeholder 128"/>
          <p:cNvSpPr>
            <a:spLocks noGrp="1"/>
          </p:cNvSpPr>
          <p:nvPr>
            <p:ph type="body" idx="10"/>
          </p:nvPr>
        </p:nvSpPr>
        <p:spPr>
          <a:xfrm>
            <a:off x="972185" y="6705600"/>
            <a:ext cx="1386840" cy="123190"/>
          </a:xfrm>
          <a:prstGeom prst="rect">
            <a:avLst/>
          </a:prstGeom>
          <a:solidFill>
            <a:srgbClr val="DFDFE0"/>
          </a:solidFill>
          <a:ln w="0" cmpd="sng">
            <a:noFill/>
            <a:prstDash val="solid"/>
          </a:ln>
        </p:spPr>
        <p:txBody>
          <a:bodyPr vert="horz" lIns="0" tIns="0" rIns="0" bIns="0" anchor="t"/>
          <a:lstStyle/>
          <a:p>
            <a:pPr marL="0" marR="0" indent="0" algn="l">
              <a:lnSpc>
                <a:spcPct val="83519"/>
              </a:lnSpc>
              <a:spcAft>
                <a:spcPts val="0"/>
              </a:spcAft>
            </a:pPr>
            <a:r>
              <a:rPr lang="en-US" sz="950" b="1" spc="-85">
                <a:solidFill>
                  <a:srgbClr val="000000"/>
                </a:solidFill>
                <a:latin typeface="Bookman Old Style" panose="22635452340000000000" pitchFamily="1"/>
              </a:rPr>
              <a:t>CONNECTED I DEFAULT </a:t>
            </a:r>
          </a:p>
        </p:txBody>
      </p:sp>
      <p:sp>
        <p:nvSpPr>
          <p:cNvPr id="130" name="Text Placeholder 129"/>
          <p:cNvSpPr>
            <a:spLocks noGrp="1"/>
          </p:cNvSpPr>
          <p:nvPr>
            <p:ph type="body" idx="10"/>
          </p:nvPr>
        </p:nvSpPr>
        <p:spPr>
          <a:xfrm>
            <a:off x="2435225" y="6705600"/>
            <a:ext cx="567055" cy="120015"/>
          </a:xfrm>
          <a:prstGeom prst="rect">
            <a:avLst/>
          </a:prstGeom>
          <a:solidFill>
            <a:srgbClr val="DFDFE0"/>
          </a:solidFill>
          <a:ln w="0" cmpd="sng">
            <a:noFill/>
            <a:prstDash val="solid"/>
          </a:ln>
        </p:spPr>
        <p:txBody>
          <a:bodyPr vert="horz" lIns="0" tIns="0" rIns="0" bIns="0" anchor="t"/>
          <a:lstStyle/>
          <a:p>
            <a:pPr marL="0" marR="0" indent="0" algn="l">
              <a:lnSpc>
                <a:spcPct val="81599"/>
              </a:lnSpc>
              <a:spcAft>
                <a:spcPts val="0"/>
              </a:spcAft>
            </a:pPr>
            <a:r>
              <a:rPr lang="en-US" sz="950" b="1" spc="-45">
                <a:solidFill>
                  <a:srgbClr val="000000"/>
                </a:solidFill>
                <a:latin typeface="Bookman Old Style" panose="22635452340000000000" pitchFamily="1"/>
              </a:rPr>
              <a:t>CAR1602 </a:t>
            </a:r>
          </a:p>
        </p:txBody>
      </p:sp>
      <p:sp>
        <p:nvSpPr>
          <p:cNvPr id="131" name="Text Placeholder 130"/>
          <p:cNvSpPr>
            <a:spLocks noGrp="1"/>
          </p:cNvSpPr>
          <p:nvPr>
            <p:ph type="body" idx="10"/>
          </p:nvPr>
        </p:nvSpPr>
        <p:spPr>
          <a:xfrm>
            <a:off x="3721735" y="6699250"/>
            <a:ext cx="1048385" cy="145415"/>
          </a:xfrm>
          <a:prstGeom prst="rect">
            <a:avLst/>
          </a:prstGeom>
          <a:solidFill>
            <a:srgbClr val="DFDFE0"/>
          </a:solidFill>
          <a:ln w="0" cmpd="sng">
            <a:noFill/>
            <a:prstDash val="solid"/>
          </a:ln>
        </p:spPr>
        <p:txBody>
          <a:bodyPr vert="horz" lIns="0" tIns="0" rIns="0" bIns="0" anchor="t"/>
          <a:lstStyle/>
          <a:p>
            <a:pPr marL="0" marR="0" indent="0" algn="l">
              <a:lnSpc>
                <a:spcPct val="95999"/>
              </a:lnSpc>
              <a:spcAft>
                <a:spcPts val="0"/>
              </a:spcAft>
            </a:pPr>
            <a:r>
              <a:rPr lang="en-US" sz="900" spc="65">
                <a:solidFill>
                  <a:srgbClr val="000000"/>
                </a:solidFill>
                <a:latin typeface="Tahoma" panose="22635452340000000000" pitchFamily="2"/>
              </a:rPr>
              <a:t>Avail In-Quarters </a:t>
            </a:r>
          </a:p>
        </p:txBody>
      </p:sp>
      <p:sp>
        <p:nvSpPr>
          <p:cNvPr id="132" name="Text Placeholder 131"/>
          <p:cNvSpPr>
            <a:spLocks noGrp="1"/>
          </p:cNvSpPr>
          <p:nvPr>
            <p:ph type="body" idx="10"/>
          </p:nvPr>
        </p:nvSpPr>
        <p:spPr>
          <a:xfrm>
            <a:off x="5523230" y="6708775"/>
            <a:ext cx="950595" cy="116840"/>
          </a:xfrm>
          <a:prstGeom prst="rect">
            <a:avLst/>
          </a:prstGeom>
          <a:solidFill>
            <a:srgbClr val="DFDFE0"/>
          </a:solidFill>
          <a:ln w="0" cmpd="sng">
            <a:noFill/>
            <a:prstDash val="solid"/>
          </a:ln>
        </p:spPr>
        <p:txBody>
          <a:bodyPr vert="horz" lIns="0" tIns="0" rIns="0" bIns="0" anchor="t"/>
          <a:lstStyle/>
          <a:p>
            <a:pPr marL="0" marR="0" indent="0" algn="l">
              <a:lnSpc>
                <a:spcPct val="79679"/>
              </a:lnSpc>
              <a:spcAft>
                <a:spcPts val="0"/>
              </a:spcAft>
            </a:pPr>
            <a:r>
              <a:rPr lang="en-US" sz="950" b="1" spc="-65">
                <a:solidFill>
                  <a:srgbClr val="000000"/>
                </a:solidFill>
                <a:latin typeface="Bookman Old Style" panose="22635452340000000000" pitchFamily="1"/>
              </a:rPr>
              <a:t>TRACKING: OFF </a:t>
            </a:r>
          </a:p>
        </p:txBody>
      </p:sp>
      <p:sp>
        <p:nvSpPr>
          <p:cNvPr id="133" name="Text Placeholder 132"/>
          <p:cNvSpPr>
            <a:spLocks noGrp="1"/>
          </p:cNvSpPr>
          <p:nvPr>
            <p:ph type="body" idx="10"/>
          </p:nvPr>
        </p:nvSpPr>
        <p:spPr>
          <a:xfrm>
            <a:off x="6598920" y="6708775"/>
            <a:ext cx="478790" cy="116840"/>
          </a:xfrm>
          <a:prstGeom prst="rect">
            <a:avLst/>
          </a:prstGeom>
          <a:solidFill>
            <a:srgbClr val="DFDFE0"/>
          </a:solidFill>
          <a:ln w="0" cmpd="sng">
            <a:noFill/>
            <a:prstDash val="solid"/>
          </a:ln>
        </p:spPr>
        <p:txBody>
          <a:bodyPr vert="horz" lIns="0" tIns="0" rIns="0" bIns="0" anchor="t"/>
          <a:lstStyle/>
          <a:p>
            <a:pPr marL="0" marR="0" indent="0" algn="l">
              <a:lnSpc>
                <a:spcPct val="79679"/>
              </a:lnSpc>
              <a:spcAft>
                <a:spcPts val="0"/>
              </a:spcAft>
            </a:pPr>
            <a:r>
              <a:rPr lang="en-US" sz="950" b="1" spc="-85">
                <a:solidFill>
                  <a:srgbClr val="000000"/>
                </a:solidFill>
                <a:latin typeface="Bookman Old Style" panose="22635452340000000000" pitchFamily="1"/>
              </a:rPr>
              <a:t>SERVER </a:t>
            </a:r>
          </a:p>
        </p:txBody>
      </p:sp>
      <p:sp>
        <p:nvSpPr>
          <p:cNvPr id="134" name="Text Placeholder 133"/>
          <p:cNvSpPr>
            <a:spLocks noGrp="1"/>
          </p:cNvSpPr>
          <p:nvPr>
            <p:ph type="body" idx="10"/>
          </p:nvPr>
        </p:nvSpPr>
        <p:spPr>
          <a:xfrm>
            <a:off x="7321550" y="6659880"/>
            <a:ext cx="1097280" cy="194945"/>
          </a:xfrm>
          <a:prstGeom prst="rect">
            <a:avLst/>
          </a:prstGeom>
          <a:solidFill>
            <a:srgbClr val="DFDFE0"/>
          </a:solidFill>
          <a:ln w="0" cmpd="sng">
            <a:noFill/>
            <a:prstDash val="solid"/>
          </a:ln>
        </p:spPr>
        <p:txBody>
          <a:bodyPr vert="horz" lIns="0" tIns="0" rIns="0" bIns="0" anchor="t"/>
          <a:lstStyle/>
          <a:p>
            <a:pPr marL="0" marR="0" indent="0" algn="l">
              <a:lnSpc>
                <a:spcPct val="135359"/>
              </a:lnSpc>
              <a:spcAft>
                <a:spcPts val="0"/>
              </a:spcAft>
            </a:pPr>
            <a:r>
              <a:rPr lang="en-US" sz="900" spc="75">
                <a:solidFill>
                  <a:srgbClr val="00830C"/>
                </a:solidFill>
                <a:latin typeface="Tahoma" panose="22635452340000000000" pitchFamily="2"/>
              </a:rPr>
              <a:t>il5131118/2/2012 </a:t>
            </a:r>
          </a:p>
        </p:txBody>
      </p:sp>
      <p:sp>
        <p:nvSpPr>
          <p:cNvPr id="135" name="Text Placeholder 134"/>
          <p:cNvSpPr>
            <a:spLocks noGrp="1"/>
          </p:cNvSpPr>
          <p:nvPr>
            <p:ph type="body" idx="10"/>
          </p:nvPr>
        </p:nvSpPr>
        <p:spPr>
          <a:xfrm>
            <a:off x="8495030" y="6708775"/>
            <a:ext cx="493395" cy="116840"/>
          </a:xfrm>
          <a:prstGeom prst="rect">
            <a:avLst/>
          </a:prstGeom>
          <a:solidFill>
            <a:srgbClr val="DFDFE0"/>
          </a:solidFill>
          <a:ln w="0" cmpd="sng">
            <a:noFill/>
            <a:prstDash val="solid"/>
          </a:ln>
        </p:spPr>
        <p:txBody>
          <a:bodyPr vert="horz" lIns="0" tIns="0" rIns="0" bIns="0" anchor="t"/>
          <a:lstStyle/>
          <a:p>
            <a:pPr marL="0" marR="0" indent="0" algn="l">
              <a:lnSpc>
                <a:spcPct val="79679"/>
              </a:lnSpc>
              <a:spcAft>
                <a:spcPts val="0"/>
              </a:spcAft>
            </a:pPr>
            <a:r>
              <a:rPr lang="en-US" sz="950" b="1" spc="-50">
                <a:solidFill>
                  <a:srgbClr val="000000"/>
                </a:solidFill>
                <a:latin typeface="Bookman Old Style" panose="22635452340000000000" pitchFamily="1"/>
              </a:rPr>
              <a:t>8:37 AM </a:t>
            </a:r>
          </a:p>
        </p:txBody>
      </p:sp>
      <p:sp>
        <p:nvSpPr>
          <p:cNvPr id="136" name="Text Placeholder 135"/>
          <p:cNvSpPr>
            <a:spLocks noGrp="1"/>
          </p:cNvSpPr>
          <p:nvPr>
            <p:ph type="body" idx="10"/>
          </p:nvPr>
        </p:nvSpPr>
        <p:spPr>
          <a:xfrm>
            <a:off x="1871345" y="6906895"/>
            <a:ext cx="1691640" cy="133350"/>
          </a:xfrm>
          <a:prstGeom prst="rect">
            <a:avLst/>
          </a:prstGeom>
          <a:solidFill>
            <a:srgbClr val="DFDFE0"/>
          </a:solidFill>
          <a:ln w="0" cmpd="sng">
            <a:noFill/>
            <a:prstDash val="solid"/>
          </a:ln>
        </p:spPr>
        <p:txBody>
          <a:bodyPr vert="horz" lIns="0" tIns="0" rIns="0" bIns="0" anchor="t"/>
          <a:lstStyle/>
          <a:p>
            <a:pPr marL="0" marR="0" indent="0" algn="l">
              <a:lnSpc>
                <a:spcPct val="124799"/>
              </a:lnSpc>
              <a:spcAft>
                <a:spcPts val="0"/>
              </a:spcAft>
              <a:tabLst>
                <a:tab pos="1688465" algn="r"/>
              </a:tabLst>
            </a:pPr>
            <a:r>
              <a:rPr lang="en-US" sz="650" spc="0">
                <a:solidFill>
                  <a:srgbClr val="FFFFFF"/>
                </a:solidFill>
                <a:latin typeface="Verdana" panose="22635452340000000000" pitchFamily="2"/>
              </a:rPr>
              <a:t>'' VZAccess Manager 0 Fire Mobile </a:t>
            </a:r>
          </a:p>
        </p:txBody>
      </p:sp>
      <p:sp>
        <p:nvSpPr>
          <p:cNvPr id="137" name="Text Placeholder 136"/>
          <p:cNvSpPr>
            <a:spLocks noGrp="1"/>
          </p:cNvSpPr>
          <p:nvPr>
            <p:ph type="body" idx="10"/>
          </p:nvPr>
        </p:nvSpPr>
        <p:spPr>
          <a:xfrm>
            <a:off x="7330440" y="6854825"/>
            <a:ext cx="1828800" cy="219710"/>
          </a:xfrm>
          <a:prstGeom prst="rect">
            <a:avLst/>
          </a:prstGeom>
          <a:solidFill>
            <a:srgbClr val="1096E7"/>
          </a:solidFill>
          <a:ln w="0" cmpd="sng">
            <a:noFill/>
            <a:prstDash val="solid"/>
          </a:ln>
        </p:spPr>
        <p:txBody>
          <a:bodyPr vert="horz" lIns="0" tIns="0" rIns="0" bIns="0" anchor="t"/>
          <a:lstStyle/>
          <a:p>
            <a:pPr marL="320040" marR="0" indent="0" algn="l">
              <a:lnSpc>
                <a:spcPct val="95999"/>
              </a:lnSpc>
              <a:spcAft>
                <a:spcPts val="360"/>
              </a:spcAft>
              <a:tabLst>
                <a:tab pos="1694815" algn="r"/>
              </a:tabLst>
            </a:pPr>
            <a:r>
              <a:rPr lang="en-US" sz="850" i="1" spc="0">
                <a:solidFill>
                  <a:srgbClr val="6CE3FF"/>
                </a:solidFill>
                <a:latin typeface="Tahoma" panose="22635452340000000000" pitchFamily="2"/>
              </a:rPr>
              <a:t>dr</a:t>
            </a:r>
            <a:r>
              <a:rPr lang="en-US" sz="850" spc="0">
                <a:solidFill>
                  <a:srgbClr val="FFFFFF"/>
                </a:solidFill>
                <a:latin typeface="Bookman Old Style" panose="22635452340000000000" pitchFamily="1"/>
              </a:rPr>
              <a:t> * </a:t>
            </a:r>
            <a:r>
              <a:rPr lang="en-US" sz="850" spc="-30">
                <a:solidFill>
                  <a:srgbClr val="FFFFFF"/>
                </a:solidFill>
                <a:latin typeface="Bookman Old Style" panose="22635452340000000000" pitchFamily="1"/>
              </a:rPr>
              <a:t>77'1</a:t>
            </a:r>
            <a:r>
              <a:rPr lang="en-US" sz="1000" spc="-30">
                <a:solidFill>
                  <a:srgbClr val="ADADAD"/>
                </a:solidFill>
                <a:latin typeface="Tahoma" panose="22635452340000000000" pitchFamily="2"/>
              </a:rPr>
              <a:t> al</a:t>
            </a:r>
            <a:r>
              <a:rPr lang="en-US" sz="650" spc="-30">
                <a:solidFill>
                  <a:srgbClr val="FFFFFF"/>
                </a:solidFill>
                <a:latin typeface="Verdana" panose="22635452340000000000" pitchFamily="2"/>
              </a:rPr>
              <a:t> 8:37 AM </a:t>
            </a:r>
          </a:p>
        </p:txBody>
      </p:sp>
      <p:sp>
        <p:nvSpPr>
          <p:cNvPr id="138" name="Text Placeholder 137"/>
          <p:cNvSpPr>
            <a:spLocks noGrp="1"/>
          </p:cNvSpPr>
          <p:nvPr>
            <p:ph type="body" idx="10"/>
          </p:nvPr>
        </p:nvSpPr>
        <p:spPr>
          <a:xfrm>
            <a:off x="6717665" y="6891655"/>
            <a:ext cx="262255" cy="133985"/>
          </a:xfrm>
          <a:prstGeom prst="rect">
            <a:avLst/>
          </a:prstGeom>
          <a:solidFill>
            <a:srgbClr val="2758BB"/>
          </a:solidFill>
          <a:ln w="0" cmpd="sng">
            <a:noFill/>
            <a:prstDash val="solid"/>
          </a:ln>
        </p:spPr>
        <p:txBody>
          <a:bodyPr vert="horz" lIns="0" tIns="0" rIns="0" bIns="0" anchor="t"/>
          <a:lstStyle/>
          <a:p>
            <a:pPr marL="0" marR="0" indent="0" algn="l">
              <a:lnSpc>
                <a:spcPts val="1000"/>
              </a:lnSpc>
              <a:spcAft>
                <a:spcPts val="0"/>
              </a:spcAft>
            </a:pPr>
            <a:r>
              <a:rPr lang="en-US" sz="1000" spc="0">
                <a:solidFill>
                  <a:srgbClr val="EAF6A9"/>
                </a:solidFill>
                <a:latin typeface="Arial" panose="22635452340000000000" pitchFamily="2"/>
              </a:rPr>
              <a:t>Q</a:t>
            </a:r>
            <a:r>
              <a:rPr lang="en-US" sz="1400" spc="0">
                <a:solidFill>
                  <a:srgbClr val="FFFFFF"/>
                </a:solidFill>
                <a:latin typeface="Arial Narrow" panose="22635452340000000000" pitchFamily="2"/>
              </a:rPr>
              <a:t> 7 </a:t>
            </a:r>
          </a:p>
        </p:txBody>
      </p:sp>
      <p:sp>
        <p:nvSpPr>
          <p:cNvPr id="139" name="Text Placeholder 138"/>
          <p:cNvSpPr>
            <a:spLocks noGrp="1"/>
          </p:cNvSpPr>
          <p:nvPr>
            <p:ph type="body" idx="10"/>
          </p:nvPr>
        </p:nvSpPr>
        <p:spPr>
          <a:xfrm>
            <a:off x="966470" y="1146175"/>
            <a:ext cx="545465" cy="548640"/>
          </a:xfrm>
          <a:prstGeom prst="rect">
            <a:avLst/>
          </a:prstGeom>
          <a:solidFill>
            <a:srgbClr val="DFDFE0"/>
          </a:solidFill>
          <a:ln w="8890" cmpd="sng">
            <a:solidFill>
              <a:srgbClr val="2E5182"/>
            </a:solidFill>
            <a:prstDash val="solid"/>
          </a:ln>
        </p:spPr>
        <p:txBody>
          <a:bodyPr vert="horz" lIns="0" tIns="91440" rIns="0" bIns="0" anchor="t">
            <a:normAutofit fontScale="75000"/>
          </a:bodyPr>
          <a:lstStyle/>
          <a:p>
            <a:pPr marL="0" marR="0" indent="0" algn="ctr">
              <a:lnSpc>
                <a:spcPct val="84479"/>
              </a:lnSpc>
              <a:spcAft>
                <a:spcPts val="0"/>
              </a:spcAft>
            </a:pPr>
            <a:r>
              <a:rPr lang="en-US" sz="2000" b="1" spc="-380">
                <a:solidFill>
                  <a:srgbClr val="9A3A1A"/>
                </a:solidFill>
                <a:latin typeface="Lucida Console" panose="22635452340000000000"/>
              </a:rPr>
              <a:t>411</a:t>
            </a:r>
            <a:r>
              <a:rPr lang="en-US" sz="2000" b="1" spc="-380" baseline="30000">
                <a:solidFill>
                  <a:srgbClr val="9A3A1A"/>
                </a:solidFill>
                <a:latin typeface="Courier New" panose="22635452340000000000"/>
              </a:rPr>
              <a:t>,</a:t>
            </a:r>
            <a:r>
              <a:rPr lang="en-US" sz="100" b="1" spc="-380">
                <a:solidFill>
                  <a:srgbClr val="9A3A1A"/>
                </a:solidFill>
                <a:latin typeface="Lucida Console" panose="22635452340000000000"/>
              </a:rPr>
              <a:t> </a:t>
            </a:r>
          </a:p>
          <a:p>
            <a:pPr marL="0" marR="0" indent="0" algn="ctr">
              <a:lnSpc>
                <a:spcPct val="73919"/>
              </a:lnSpc>
              <a:spcBef>
                <a:spcPts val="540"/>
              </a:spcBef>
              <a:spcAft>
                <a:spcPts val="360"/>
              </a:spcAft>
            </a:pPr>
            <a:r>
              <a:rPr lang="en-US" sz="700" spc="0">
                <a:solidFill>
                  <a:srgbClr val="000000"/>
                </a:solidFill>
                <a:latin typeface="Tahoma" panose="22635452340000000000" pitchFamily="2"/>
              </a:rPr>
              <a:t>ARRIVED </a:t>
            </a:r>
          </a:p>
        </p:txBody>
      </p:sp>
      <p:sp>
        <p:nvSpPr>
          <p:cNvPr id="140" name="Text Placeholder 139"/>
          <p:cNvSpPr>
            <a:spLocks noGrp="1"/>
          </p:cNvSpPr>
          <p:nvPr>
            <p:ph type="body" idx="10"/>
          </p:nvPr>
        </p:nvSpPr>
        <p:spPr>
          <a:xfrm>
            <a:off x="956945" y="1743710"/>
            <a:ext cx="545465" cy="417195"/>
          </a:xfrm>
          <a:prstGeom prst="rect">
            <a:avLst/>
          </a:prstGeom>
          <a:solidFill>
            <a:srgbClr val="DFDFE0"/>
          </a:solidFill>
          <a:ln w="8890" cmpd="sng">
            <a:solidFill>
              <a:srgbClr val="2E5182"/>
            </a:solidFill>
            <a:prstDash val="solid"/>
          </a:ln>
        </p:spPr>
        <p:txBody>
          <a:bodyPr vert="horz" lIns="0" tIns="160020" rIns="0" bIns="0" anchor="t"/>
          <a:lstStyle/>
          <a:p>
            <a:pPr marL="0" marR="0" indent="0" algn="ctr">
              <a:lnSpc>
                <a:spcPct val="73919"/>
              </a:lnSpc>
              <a:spcAft>
                <a:spcPts val="900"/>
              </a:spcAft>
            </a:pPr>
            <a:r>
              <a:rPr lang="en-US" sz="700" spc="0">
                <a:solidFill>
                  <a:srgbClr val="000000"/>
                </a:solidFill>
                <a:latin typeface="Tahoma" panose="22635452340000000000" pitchFamily="2"/>
              </a:rPr>
              <a:t>COUNTY </a:t>
            </a:r>
          </a:p>
        </p:txBody>
      </p:sp>
      <p:sp>
        <p:nvSpPr>
          <p:cNvPr id="141" name="Text Placeholder 140"/>
          <p:cNvSpPr>
            <a:spLocks noGrp="1"/>
          </p:cNvSpPr>
          <p:nvPr>
            <p:ph type="body" idx="10"/>
          </p:nvPr>
        </p:nvSpPr>
        <p:spPr>
          <a:xfrm>
            <a:off x="956945" y="2191385"/>
            <a:ext cx="545465" cy="417830"/>
          </a:xfrm>
          <a:prstGeom prst="rect">
            <a:avLst/>
          </a:prstGeom>
          <a:solidFill>
            <a:srgbClr val="DFDFE0"/>
          </a:solidFill>
          <a:ln w="12065" cmpd="sng">
            <a:solidFill>
              <a:srgbClr val="2E5183"/>
            </a:solidFill>
            <a:prstDash val="solid"/>
          </a:ln>
        </p:spPr>
        <p:txBody>
          <a:bodyPr vert="horz" lIns="0" tIns="160020" rIns="0" bIns="0" anchor="t"/>
          <a:lstStyle/>
          <a:p>
            <a:pPr marL="0" marR="0" indent="0" algn="ctr">
              <a:lnSpc>
                <a:spcPct val="72959"/>
              </a:lnSpc>
              <a:spcAft>
                <a:spcPts val="900"/>
              </a:spcAft>
            </a:pPr>
            <a:r>
              <a:rPr lang="en-US" sz="700" spc="0">
                <a:solidFill>
                  <a:srgbClr val="000000"/>
                </a:solidFill>
                <a:latin typeface="Tahoma" panose="22635452340000000000" pitchFamily="2"/>
              </a:rPr>
              <a:t>FIRST DUE </a:t>
            </a:r>
          </a:p>
        </p:txBody>
      </p:sp>
      <p:sp>
        <p:nvSpPr>
          <p:cNvPr id="142" name="Text Placeholder 141"/>
          <p:cNvSpPr>
            <a:spLocks noGrp="1"/>
          </p:cNvSpPr>
          <p:nvPr>
            <p:ph type="body" idx="10"/>
          </p:nvPr>
        </p:nvSpPr>
        <p:spPr>
          <a:xfrm>
            <a:off x="1054735" y="2810510"/>
            <a:ext cx="347345" cy="81915"/>
          </a:xfrm>
          <a:prstGeom prst="rect">
            <a:avLst/>
          </a:prstGeom>
          <a:solidFill>
            <a:srgbClr val="DFDFE0"/>
          </a:solidFill>
          <a:ln w="0" cmpd="sng">
            <a:noFill/>
            <a:prstDash val="solid"/>
          </a:ln>
        </p:spPr>
        <p:txBody>
          <a:bodyPr vert="horz" lIns="0" tIns="0" rIns="0" bIns="0" anchor="t"/>
          <a:lstStyle/>
          <a:p>
            <a:pPr marL="0" marR="0" indent="0" algn="l">
              <a:lnSpc>
                <a:spcPct val="72959"/>
              </a:lnSpc>
              <a:spcAft>
                <a:spcPts val="0"/>
              </a:spcAft>
            </a:pPr>
            <a:r>
              <a:rPr lang="en-US" sz="700" spc="-40">
                <a:solidFill>
                  <a:srgbClr val="000000"/>
                </a:solidFill>
                <a:latin typeface="Tahoma" panose="22635452340000000000" pitchFamily="2"/>
              </a:rPr>
              <a:t>ZOOM IN </a:t>
            </a:r>
          </a:p>
        </p:txBody>
      </p:sp>
      <p:sp>
        <p:nvSpPr>
          <p:cNvPr id="143" name="Text Placeholder 142"/>
          <p:cNvSpPr>
            <a:spLocks noGrp="1"/>
          </p:cNvSpPr>
          <p:nvPr>
            <p:ph type="body" idx="10"/>
          </p:nvPr>
        </p:nvSpPr>
        <p:spPr>
          <a:xfrm>
            <a:off x="956945" y="3084830"/>
            <a:ext cx="545465" cy="417195"/>
          </a:xfrm>
          <a:prstGeom prst="rect">
            <a:avLst/>
          </a:prstGeom>
          <a:solidFill>
            <a:srgbClr val="DFDFE0"/>
          </a:solidFill>
          <a:ln w="8890" cmpd="sng">
            <a:solidFill>
              <a:srgbClr val="2E5082"/>
            </a:solidFill>
            <a:prstDash val="solid"/>
          </a:ln>
        </p:spPr>
        <p:txBody>
          <a:bodyPr vert="horz" lIns="0" tIns="160020" rIns="0" bIns="0" anchor="t"/>
          <a:lstStyle/>
          <a:p>
            <a:pPr marL="0" marR="0" indent="0" algn="ctr">
              <a:lnSpc>
                <a:spcPct val="73919"/>
              </a:lnSpc>
              <a:spcAft>
                <a:spcPts val="900"/>
              </a:spcAft>
            </a:pPr>
            <a:r>
              <a:rPr lang="en-US" sz="700" spc="0">
                <a:solidFill>
                  <a:srgbClr val="000000"/>
                </a:solidFill>
                <a:latin typeface="Tahoma" panose="22635452340000000000" pitchFamily="2"/>
              </a:rPr>
              <a:t>ZOOM OUT </a:t>
            </a:r>
          </a:p>
        </p:txBody>
      </p:sp>
      <p:sp>
        <p:nvSpPr>
          <p:cNvPr id="144" name="Text Placeholder 143"/>
          <p:cNvSpPr>
            <a:spLocks noGrp="1"/>
          </p:cNvSpPr>
          <p:nvPr>
            <p:ph type="body" idx="10"/>
          </p:nvPr>
        </p:nvSpPr>
        <p:spPr>
          <a:xfrm>
            <a:off x="956945" y="3526790"/>
            <a:ext cx="545465" cy="417195"/>
          </a:xfrm>
          <a:prstGeom prst="rect">
            <a:avLst/>
          </a:prstGeom>
          <a:solidFill>
            <a:srgbClr val="DFDFE0"/>
          </a:solidFill>
          <a:ln w="8890" cmpd="sng">
            <a:solidFill>
              <a:srgbClr val="2E5082"/>
            </a:solidFill>
            <a:prstDash val="solid"/>
          </a:ln>
        </p:spPr>
        <p:txBody>
          <a:bodyPr vert="horz" lIns="0" tIns="160020" rIns="0" bIns="0" anchor="t"/>
          <a:lstStyle/>
          <a:p>
            <a:pPr marL="0" marR="0" indent="0" algn="ctr">
              <a:lnSpc>
                <a:spcPct val="73919"/>
              </a:lnSpc>
              <a:spcAft>
                <a:spcPts val="900"/>
              </a:spcAft>
            </a:pPr>
            <a:r>
              <a:rPr lang="en-US" sz="700" spc="0">
                <a:solidFill>
                  <a:srgbClr val="000000"/>
                </a:solidFill>
                <a:latin typeface="Tahoma" panose="22635452340000000000" pitchFamily="2"/>
              </a:rPr>
              <a:t>AERIAL </a:t>
            </a:r>
          </a:p>
        </p:txBody>
      </p:sp>
      <p:sp>
        <p:nvSpPr>
          <p:cNvPr id="145" name="Text Placeholder 144"/>
          <p:cNvSpPr>
            <a:spLocks noGrp="1"/>
          </p:cNvSpPr>
          <p:nvPr>
            <p:ph type="body" idx="10"/>
          </p:nvPr>
        </p:nvSpPr>
        <p:spPr>
          <a:xfrm>
            <a:off x="956945" y="4419600"/>
            <a:ext cx="545465" cy="417830"/>
          </a:xfrm>
          <a:prstGeom prst="rect">
            <a:avLst/>
          </a:prstGeom>
          <a:solidFill>
            <a:srgbClr val="DFDFE0"/>
          </a:solidFill>
          <a:ln w="8890" cmpd="sng">
            <a:solidFill>
              <a:srgbClr val="2E5183"/>
            </a:solidFill>
            <a:prstDash val="solid"/>
          </a:ln>
        </p:spPr>
        <p:txBody>
          <a:bodyPr vert="horz" lIns="0" tIns="160020" rIns="0" bIns="0" anchor="t"/>
          <a:lstStyle/>
          <a:p>
            <a:pPr marL="0" marR="0" indent="0" algn="ctr">
              <a:lnSpc>
                <a:spcPct val="73919"/>
              </a:lnSpc>
              <a:spcAft>
                <a:spcPts val="900"/>
              </a:spcAft>
            </a:pPr>
            <a:r>
              <a:rPr lang="en-US" sz="700" spc="0">
                <a:solidFill>
                  <a:srgbClr val="000000"/>
                </a:solidFill>
                <a:latin typeface="Tahoma" panose="22635452340000000000" pitchFamily="2"/>
              </a:rPr>
              <a:t>TRACK ME </a:t>
            </a:r>
          </a:p>
        </p:txBody>
      </p:sp>
      <p:sp>
        <p:nvSpPr>
          <p:cNvPr id="146" name="Text Placeholder 145"/>
          <p:cNvSpPr>
            <a:spLocks noGrp="1"/>
          </p:cNvSpPr>
          <p:nvPr>
            <p:ph type="body" idx="10"/>
          </p:nvPr>
        </p:nvSpPr>
        <p:spPr>
          <a:xfrm>
            <a:off x="956945" y="4867910"/>
            <a:ext cx="545465" cy="417195"/>
          </a:xfrm>
          <a:prstGeom prst="rect">
            <a:avLst/>
          </a:prstGeom>
          <a:solidFill>
            <a:srgbClr val="DFDFE0"/>
          </a:solidFill>
          <a:ln w="8890" cmpd="sng">
            <a:solidFill>
              <a:srgbClr val="2E5183"/>
            </a:solidFill>
            <a:prstDash val="solid"/>
          </a:ln>
        </p:spPr>
        <p:txBody>
          <a:bodyPr vert="horz" lIns="0" tIns="160020" rIns="0" bIns="0" anchor="t"/>
          <a:lstStyle/>
          <a:p>
            <a:pPr marL="0" marR="0" indent="0" algn="ctr">
              <a:lnSpc>
                <a:spcPct val="73919"/>
              </a:lnSpc>
              <a:spcAft>
                <a:spcPts val="900"/>
              </a:spcAft>
            </a:pPr>
            <a:r>
              <a:rPr lang="en-US" sz="700" spc="0">
                <a:solidFill>
                  <a:srgbClr val="000000"/>
                </a:solidFill>
                <a:latin typeface="Tahoma" panose="22635452340000000000" pitchFamily="2"/>
              </a:rPr>
              <a:t>LAYERS </a:t>
            </a:r>
          </a:p>
        </p:txBody>
      </p:sp>
      <p:sp>
        <p:nvSpPr>
          <p:cNvPr id="147" name="Text Placeholder 146"/>
          <p:cNvSpPr>
            <a:spLocks noGrp="1"/>
          </p:cNvSpPr>
          <p:nvPr>
            <p:ph type="body" idx="10"/>
          </p:nvPr>
        </p:nvSpPr>
        <p:spPr>
          <a:xfrm>
            <a:off x="956945" y="5309870"/>
            <a:ext cx="545465" cy="417195"/>
          </a:xfrm>
          <a:prstGeom prst="rect">
            <a:avLst/>
          </a:prstGeom>
          <a:solidFill>
            <a:srgbClr val="DFDFE0"/>
          </a:solidFill>
          <a:ln w="8890" cmpd="sng">
            <a:solidFill>
              <a:srgbClr val="2E5183"/>
            </a:solidFill>
            <a:prstDash val="solid"/>
          </a:ln>
        </p:spPr>
        <p:txBody>
          <a:bodyPr vert="horz" lIns="0" tIns="160020" rIns="0" bIns="0" anchor="t"/>
          <a:lstStyle/>
          <a:p>
            <a:pPr marL="0" marR="0" indent="0" algn="ctr">
              <a:lnSpc>
                <a:spcPct val="73919"/>
              </a:lnSpc>
              <a:spcAft>
                <a:spcPts val="900"/>
              </a:spcAft>
            </a:pPr>
            <a:r>
              <a:rPr lang="en-US" sz="700" spc="0">
                <a:solidFill>
                  <a:srgbClr val="000000"/>
                </a:solidFill>
                <a:latin typeface="Tahoma" panose="22635452340000000000" pitchFamily="2"/>
              </a:rPr>
              <a:t>AVL </a:t>
            </a:r>
          </a:p>
        </p:txBody>
      </p:sp>
      <p:sp>
        <p:nvSpPr>
          <p:cNvPr id="148" name="Text Placeholder 147"/>
          <p:cNvSpPr>
            <a:spLocks noGrp="1"/>
          </p:cNvSpPr>
          <p:nvPr>
            <p:ph type="body" idx="10"/>
          </p:nvPr>
        </p:nvSpPr>
        <p:spPr>
          <a:xfrm>
            <a:off x="956945" y="5760720"/>
            <a:ext cx="545465" cy="408305"/>
          </a:xfrm>
          <a:prstGeom prst="rect">
            <a:avLst/>
          </a:prstGeom>
          <a:solidFill>
            <a:srgbClr val="DFDFE0"/>
          </a:solidFill>
          <a:ln w="8890" cmpd="sng">
            <a:solidFill>
              <a:srgbClr val="2E5182"/>
            </a:solidFill>
            <a:prstDash val="solid"/>
          </a:ln>
        </p:spPr>
        <p:txBody>
          <a:bodyPr vert="horz" lIns="0" tIns="160020" rIns="0" bIns="0" anchor="t"/>
          <a:lstStyle/>
          <a:p>
            <a:pPr marL="0" marR="0" indent="0" algn="ctr">
              <a:lnSpc>
                <a:spcPct val="73919"/>
              </a:lnSpc>
              <a:spcAft>
                <a:spcPts val="900"/>
              </a:spcAft>
            </a:pPr>
            <a:r>
              <a:rPr lang="en-US" sz="700" spc="0">
                <a:solidFill>
                  <a:srgbClr val="000000"/>
                </a:solidFill>
                <a:latin typeface="Tahoma" panose="22635452340000000000" pitchFamily="2"/>
              </a:rPr>
              <a:t>IDENTIFY </a:t>
            </a:r>
          </a:p>
        </p:txBody>
      </p:sp>
      <p:sp>
        <p:nvSpPr>
          <p:cNvPr id="149" name="Text Placeholder 148"/>
          <p:cNvSpPr>
            <a:spLocks noGrp="1"/>
          </p:cNvSpPr>
          <p:nvPr>
            <p:ph type="body" idx="10"/>
          </p:nvPr>
        </p:nvSpPr>
        <p:spPr>
          <a:xfrm>
            <a:off x="956945" y="6202680"/>
            <a:ext cx="545465" cy="417830"/>
          </a:xfrm>
          <a:prstGeom prst="rect">
            <a:avLst/>
          </a:prstGeom>
          <a:solidFill>
            <a:srgbClr val="DFDFE0"/>
          </a:solidFill>
          <a:ln w="8890" cmpd="sng">
            <a:solidFill>
              <a:srgbClr val="2E5082"/>
            </a:solidFill>
            <a:prstDash val="solid"/>
          </a:ln>
        </p:spPr>
        <p:txBody>
          <a:bodyPr vert="horz" lIns="0" tIns="160020" rIns="0" bIns="0" anchor="t"/>
          <a:lstStyle/>
          <a:p>
            <a:pPr marL="0" marR="0" indent="0" algn="ctr">
              <a:lnSpc>
                <a:spcPct val="73919"/>
              </a:lnSpc>
              <a:spcAft>
                <a:spcPts val="900"/>
              </a:spcAft>
            </a:pPr>
            <a:r>
              <a:rPr lang="en-US" sz="700" spc="0">
                <a:solidFill>
                  <a:srgbClr val="000000"/>
                </a:solidFill>
                <a:latin typeface="Tahoma" panose="22635452340000000000" pitchFamily="2"/>
              </a:rPr>
              <a:t>PAN </a:t>
            </a:r>
          </a:p>
        </p:txBody>
      </p:sp>
      <p:sp>
        <p:nvSpPr>
          <p:cNvPr id="150" name="Text Placeholder 149"/>
          <p:cNvSpPr>
            <a:spLocks noGrp="1"/>
          </p:cNvSpPr>
          <p:nvPr>
            <p:ph type="body" idx="10"/>
          </p:nvPr>
        </p:nvSpPr>
        <p:spPr>
          <a:xfrm>
            <a:off x="969010" y="6855460"/>
            <a:ext cx="546100" cy="207645"/>
          </a:xfrm>
          <a:prstGeom prst="rect">
            <a:avLst/>
          </a:prstGeom>
          <a:solidFill>
            <a:srgbClr val="DFDFE0"/>
          </a:solidFill>
          <a:ln w="0" cmpd="sng">
            <a:noFill/>
            <a:prstDash val="solid"/>
          </a:ln>
        </p:spPr>
        <p:txBody>
          <a:bodyPr vert="horz" lIns="0" tIns="0" rIns="0" bIns="0" anchor="t"/>
          <a:lstStyle/>
          <a:p>
            <a:pPr marL="0" marR="0" indent="0" algn="l">
              <a:lnSpc>
                <a:spcPct val="91199"/>
              </a:lnSpc>
              <a:spcAft>
                <a:spcPts val="0"/>
              </a:spcAft>
            </a:pPr>
            <a:r>
              <a:rPr lang="en-US" sz="1500" spc="-25">
                <a:solidFill>
                  <a:srgbClr val="CFCF5F"/>
                </a:solidFill>
                <a:latin typeface="Arial" panose="22635452340000000000" pitchFamily="2"/>
              </a:rPr>
              <a:t>7;</a:t>
            </a:r>
            <a:r>
              <a:rPr lang="en-US" sz="1050" b="1" i="1" spc="-25">
                <a:solidFill>
                  <a:srgbClr val="FFFFFF"/>
                </a:solidFill>
                <a:latin typeface="Arial" panose="22635452340000000000" pitchFamily="2"/>
              </a:rPr>
              <a:t> start </a:t>
            </a:r>
          </a:p>
        </p:txBody>
      </p:sp>
      <p:sp>
        <p:nvSpPr>
          <p:cNvPr id="151" name="Text Placeholder 150"/>
          <p:cNvSpPr>
            <a:spLocks noGrp="1"/>
          </p:cNvSpPr>
          <p:nvPr>
            <p:ph type="body" idx="10"/>
          </p:nvPr>
        </p:nvSpPr>
        <p:spPr>
          <a:xfrm>
            <a:off x="4273550" y="6922135"/>
            <a:ext cx="633730" cy="79375"/>
          </a:xfrm>
          <a:prstGeom prst="rect">
            <a:avLst/>
          </a:prstGeom>
          <a:solidFill>
            <a:srgbClr val="3B7DE2"/>
          </a:solidFill>
          <a:ln w="0" cmpd="sng">
            <a:noFill/>
            <a:prstDash val="solid"/>
          </a:ln>
        </p:spPr>
        <p:txBody>
          <a:bodyPr vert="horz" lIns="0" tIns="0" rIns="0" bIns="0" anchor="t"/>
          <a:lstStyle/>
          <a:p>
            <a:pPr marL="0" marR="0" indent="0" algn="l">
              <a:lnSpc>
                <a:spcPct val="72959"/>
              </a:lnSpc>
              <a:spcAft>
                <a:spcPts val="0"/>
              </a:spcAft>
            </a:pPr>
            <a:r>
              <a:rPr lang="en-US" sz="650" spc="-35">
                <a:solidFill>
                  <a:srgbClr val="FFFFFF"/>
                </a:solidFill>
                <a:latin typeface="Verdana" panose="22635452340000000000" pitchFamily="2"/>
              </a:rPr>
              <a:t>Microsoft Excel - </a:t>
            </a:r>
          </a:p>
        </p:txBody>
      </p:sp>
      <p:sp>
        <p:nvSpPr>
          <p:cNvPr id="152" name="Text Placeholder 151"/>
          <p:cNvSpPr>
            <a:spLocks noGrp="1"/>
          </p:cNvSpPr>
          <p:nvPr>
            <p:ph type="body" idx="10"/>
          </p:nvPr>
        </p:nvSpPr>
        <p:spPr>
          <a:xfrm>
            <a:off x="5398135" y="6931025"/>
            <a:ext cx="721995" cy="70485"/>
          </a:xfrm>
          <a:prstGeom prst="rect">
            <a:avLst/>
          </a:prstGeom>
          <a:solidFill>
            <a:srgbClr val="3B7DE2"/>
          </a:solidFill>
          <a:ln w="0" cmpd="sng">
            <a:noFill/>
            <a:prstDash val="solid"/>
          </a:ln>
        </p:spPr>
        <p:txBody>
          <a:bodyPr vert="horz" lIns="0" tIns="0" rIns="0" bIns="0" anchor="t"/>
          <a:lstStyle/>
          <a:p>
            <a:pPr marL="0" marR="0" indent="0" algn="r">
              <a:lnSpc>
                <a:spcPts val="500"/>
              </a:lnSpc>
              <a:spcAft>
                <a:spcPts val="0"/>
              </a:spcAft>
            </a:pPr>
            <a:r>
              <a:rPr lang="en-US" sz="650" spc="-40">
                <a:solidFill>
                  <a:srgbClr val="FFFFFF"/>
                </a:solidFill>
                <a:latin typeface="Verdana" panose="22635452340000000000" pitchFamily="2"/>
              </a:rPr>
              <a:t>FIRE MOBILE TR...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23" name="Text Placeholder 222"/>
          <p:cNvSpPr>
            <a:spLocks noGrp="1"/>
          </p:cNvSpPr>
          <p:nvPr>
            <p:ph type="body" idx="10"/>
          </p:nvPr>
        </p:nvSpPr>
        <p:spPr>
          <a:xfrm>
            <a:off x="899795" y="942975"/>
            <a:ext cx="8258175" cy="139700"/>
          </a:xfrm>
          <a:prstGeom prst="rect">
            <a:avLst/>
          </a:prstGeom>
          <a:solidFill>
            <a:srgbClr val="DFDFE0"/>
          </a:solidFill>
          <a:ln w="0" cmpd="sng">
            <a:noFill/>
            <a:prstDash val="solid"/>
          </a:ln>
        </p:spPr>
        <p:txBody>
          <a:bodyPr vert="horz" lIns="0" tIns="0" rIns="0" bIns="0" anchor="t"/>
          <a:lstStyle/>
          <a:p>
            <a:pPr marL="137160" marR="0" indent="0" algn="l">
              <a:lnSpc>
                <a:spcPct val="95999"/>
              </a:lnSpc>
              <a:spcAft>
                <a:spcPts val="0"/>
              </a:spcAft>
            </a:pPr>
            <a:r>
              <a:rPr lang="en-US" sz="850" b="1" spc="-20">
                <a:solidFill>
                  <a:srgbClr val="FFFFFF"/>
                </a:solidFill>
                <a:latin typeface="Bookman Old Style" panose="22635452340000000000" pitchFamily="1"/>
              </a:rPr>
              <a:t>Fire Mobile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44" name="Text Placeholder 343"/>
          <p:cNvSpPr>
            <a:spLocks noGrp="1"/>
          </p:cNvSpPr>
          <p:nvPr>
            <p:ph type="body" idx="10"/>
          </p:nvPr>
        </p:nvSpPr>
        <p:spPr>
          <a:xfrm>
            <a:off x="899795" y="942975"/>
            <a:ext cx="8258175" cy="139700"/>
          </a:xfrm>
          <a:prstGeom prst="rect">
            <a:avLst/>
          </a:prstGeom>
          <a:solidFill>
            <a:srgbClr val="DFDFE0"/>
          </a:solidFill>
          <a:ln w="0" cmpd="sng">
            <a:noFill/>
            <a:prstDash val="solid"/>
          </a:ln>
        </p:spPr>
        <p:txBody>
          <a:bodyPr vert="horz" lIns="0" tIns="0" rIns="0" bIns="0" anchor="t"/>
          <a:lstStyle/>
          <a:p>
            <a:pPr marL="137160" marR="0" indent="0" algn="l">
              <a:lnSpc>
                <a:spcPct val="95999"/>
              </a:lnSpc>
              <a:spcAft>
                <a:spcPts val="0"/>
              </a:spcAft>
            </a:pPr>
            <a:r>
              <a:rPr lang="en-US" sz="850" b="1" spc="-20">
                <a:solidFill>
                  <a:srgbClr val="FFFFFF"/>
                </a:solidFill>
                <a:latin typeface="Bookman Old Style" panose="22635452340000000000" pitchFamily="1"/>
              </a:rPr>
              <a:t>Fire Mobile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70" r:id="rId18"/>
    <p:sldLayoutId id="2147483671"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4" r:id="rId29"/>
    <p:sldLayoutId id="2147483687" r:id="rId30"/>
    <p:sldLayoutId id="2147483688" r:id="rId31"/>
    <p:sldLayoutId id="2147483689" r:id="rId32"/>
    <p:sldLayoutId id="2147483690" r:id="rId33"/>
    <p:sldLayoutId id="2147483691" r:id="rId34"/>
    <p:sldLayoutId id="2147483692" r:id="rId35"/>
    <p:sldLayoutId id="2147483694" r:id="rId36"/>
    <p:sldLayoutId id="2147483695" r:id="rId37"/>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3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jpe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43.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2.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45.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4.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14.jpeg"/><Relationship Id="rId7"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9.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4.jpeg"/><Relationship Id="rId7" Type="http://schemas.openxmlformats.org/officeDocument/2006/relationships/image" Target="../media/image9.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5.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4.jpeg"/><Relationship Id="rId7" Type="http://schemas.openxmlformats.org/officeDocument/2006/relationships/image" Target="../media/image9.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52.png"/><Relationship Id="rId5" Type="http://schemas.openxmlformats.org/officeDocument/2006/relationships/image" Target="../media/image45.jpeg"/><Relationship Id="rId10" Type="http://schemas.openxmlformats.org/officeDocument/2006/relationships/image" Target="../media/image51.png"/><Relationship Id="rId4" Type="http://schemas.openxmlformats.org/officeDocument/2006/relationships/image" Target="../media/image2.jpe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14.jpeg"/><Relationship Id="rId7"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9.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55.jp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6.png"/><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7.png"/><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59.jpeg"/><Relationship Id="rId7" Type="http://schemas.openxmlformats.org/officeDocument/2006/relationships/image" Target="../media/image2.jpeg"/><Relationship Id="rId2" Type="http://schemas.openxmlformats.org/officeDocument/2006/relationships/image" Target="../media/image58.png"/><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image" Target="../media/image54.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30.jpeg"/><Relationship Id="rId2" Type="http://schemas.openxmlformats.org/officeDocument/2006/relationships/image" Target="../media/image61.png"/><Relationship Id="rId1" Type="http://schemas.openxmlformats.org/officeDocument/2006/relationships/slideLayout" Target="../slideLayouts/slideLayout11.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4.xml"/><Relationship Id="rId5" Type="http://schemas.openxmlformats.org/officeDocument/2006/relationships/image" Target="../media/image2.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59.jpeg"/><Relationship Id="rId7" Type="http://schemas.openxmlformats.org/officeDocument/2006/relationships/image" Target="../media/image66.jpeg"/><Relationship Id="rId2" Type="http://schemas.openxmlformats.org/officeDocument/2006/relationships/image" Target="../media/image67.jpeg"/><Relationship Id="rId1" Type="http://schemas.openxmlformats.org/officeDocument/2006/relationships/slideLayout" Target="../slideLayouts/slideLayout15.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59.jpeg"/><Relationship Id="rId7" Type="http://schemas.openxmlformats.org/officeDocument/2006/relationships/image" Target="../media/image66.jpeg"/><Relationship Id="rId2" Type="http://schemas.openxmlformats.org/officeDocument/2006/relationships/image" Target="../media/image70.png"/><Relationship Id="rId1" Type="http://schemas.openxmlformats.org/officeDocument/2006/relationships/slideLayout" Target="../slideLayouts/slideLayout14.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17.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75.jpeg"/><Relationship Id="rId1" Type="http://schemas.openxmlformats.org/officeDocument/2006/relationships/slideLayout" Target="../slideLayouts/slideLayout13.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79.jpeg"/><Relationship Id="rId7" Type="http://schemas.openxmlformats.org/officeDocument/2006/relationships/image" Target="../media/image80.jpeg"/><Relationship Id="rId2" Type="http://schemas.openxmlformats.org/officeDocument/2006/relationships/image" Target="../media/image78.png"/><Relationship Id="rId1" Type="http://schemas.openxmlformats.org/officeDocument/2006/relationships/slideLayout" Target="../slideLayouts/slideLayout16.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69.png"/><Relationship Id="rId2" Type="http://schemas.openxmlformats.org/officeDocument/2006/relationships/image" Target="../media/image81.png"/><Relationship Id="rId1" Type="http://schemas.openxmlformats.org/officeDocument/2006/relationships/slideLayout" Target="../slideLayouts/slideLayout18.xml"/><Relationship Id="rId6" Type="http://schemas.openxmlformats.org/officeDocument/2006/relationships/image" Target="../media/image83.jpeg"/><Relationship Id="rId5" Type="http://schemas.openxmlformats.org/officeDocument/2006/relationships/image" Target="../media/image2.jpeg"/><Relationship Id="rId4" Type="http://schemas.openxmlformats.org/officeDocument/2006/relationships/image" Target="../media/image82.jpeg"/></Relationships>
</file>

<file path=ppt/slides/_rels/slide35.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69.png"/><Relationship Id="rId2" Type="http://schemas.openxmlformats.org/officeDocument/2006/relationships/image" Target="../media/image84.png"/><Relationship Id="rId1" Type="http://schemas.openxmlformats.org/officeDocument/2006/relationships/slideLayout" Target="../slideLayouts/slideLayout19.xml"/><Relationship Id="rId6" Type="http://schemas.openxmlformats.org/officeDocument/2006/relationships/image" Target="../media/image87.jpeg"/><Relationship Id="rId5" Type="http://schemas.openxmlformats.org/officeDocument/2006/relationships/image" Target="../media/image2.jpeg"/><Relationship Id="rId4" Type="http://schemas.openxmlformats.org/officeDocument/2006/relationships/image" Target="../media/image86.jpeg"/></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69.png"/><Relationship Id="rId2" Type="http://schemas.openxmlformats.org/officeDocument/2006/relationships/image" Target="../media/image88.png"/><Relationship Id="rId1" Type="http://schemas.openxmlformats.org/officeDocument/2006/relationships/slideLayout" Target="../slideLayouts/slideLayout20.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3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8" Type="http://schemas.openxmlformats.org/officeDocument/2006/relationships/image" Target="../media/image98.jpg"/><Relationship Id="rId3" Type="http://schemas.openxmlformats.org/officeDocument/2006/relationships/image" Target="../media/image96.jpeg"/><Relationship Id="rId7" Type="http://schemas.openxmlformats.org/officeDocument/2006/relationships/image" Target="../media/image2.jpeg"/><Relationship Id="rId2" Type="http://schemas.openxmlformats.org/officeDocument/2006/relationships/image" Target="../media/image95.png"/><Relationship Id="rId1" Type="http://schemas.openxmlformats.org/officeDocument/2006/relationships/slideLayout" Target="../slideLayouts/slideLayout25.xml"/><Relationship Id="rId6" Type="http://schemas.openxmlformats.org/officeDocument/2006/relationships/image" Target="../media/image97.jpg"/><Relationship Id="rId5" Type="http://schemas.openxmlformats.org/officeDocument/2006/relationships/image" Target="../media/image14.jpeg"/><Relationship Id="rId4" Type="http://schemas.openxmlformats.org/officeDocument/2006/relationships/image" Target="../media/image85.png"/></Relationships>
</file>

<file path=ppt/slides/_rels/slide41.xml.rels><?xml version="1.0" encoding="UTF-8" standalone="yes"?>
<Relationships xmlns="http://schemas.openxmlformats.org/package/2006/relationships"><Relationship Id="rId3" Type="http://schemas.openxmlformats.org/officeDocument/2006/relationships/image" Target="../media/image96.jpeg"/><Relationship Id="rId7" Type="http://schemas.openxmlformats.org/officeDocument/2006/relationships/image" Target="../media/image2.jpeg"/><Relationship Id="rId2" Type="http://schemas.openxmlformats.org/officeDocument/2006/relationships/image" Target="../media/image95.png"/><Relationship Id="rId1" Type="http://schemas.openxmlformats.org/officeDocument/2006/relationships/slideLayout" Target="../slideLayouts/slideLayout25.xml"/><Relationship Id="rId6" Type="http://schemas.openxmlformats.org/officeDocument/2006/relationships/image" Target="../media/image97.jpg"/><Relationship Id="rId5" Type="http://schemas.openxmlformats.org/officeDocument/2006/relationships/image" Target="../media/image14.jpeg"/><Relationship Id="rId4" Type="http://schemas.openxmlformats.org/officeDocument/2006/relationships/image" Target="../media/image85.png"/></Relationships>
</file>

<file path=ppt/slides/_rels/slide42.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96.jpeg"/><Relationship Id="rId7" Type="http://schemas.openxmlformats.org/officeDocument/2006/relationships/image" Target="../media/image85.png"/><Relationship Id="rId2" Type="http://schemas.openxmlformats.org/officeDocument/2006/relationships/image" Target="../media/image95.png"/><Relationship Id="rId1" Type="http://schemas.openxmlformats.org/officeDocument/2006/relationships/slideLayout" Target="../slideLayouts/slideLayout25.xml"/><Relationship Id="rId6" Type="http://schemas.openxmlformats.org/officeDocument/2006/relationships/image" Target="../media/image2.jpeg"/><Relationship Id="rId5" Type="http://schemas.openxmlformats.org/officeDocument/2006/relationships/image" Target="../media/image97.jpg"/><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png"/><Relationship Id="rId1" Type="http://schemas.openxmlformats.org/officeDocument/2006/relationships/slideLayout" Target="../slideLayouts/slideLayout26.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102.png"/></Relationships>
</file>

<file path=ppt/slides/_rels/slide4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3.png"/><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image" Target="../media/image14.jpeg"/></Relationships>
</file>

<file path=ppt/slides/_rels/slide4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3.png"/><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4.png"/><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image" Target="../media/image105.png"/><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6.png"/><Relationship Id="rId1" Type="http://schemas.openxmlformats.org/officeDocument/2006/relationships/slideLayout" Target="../slideLayouts/slideLayout30.xml"/><Relationship Id="rId6" Type="http://schemas.openxmlformats.org/officeDocument/2006/relationships/image" Target="../media/image107.jpeg"/><Relationship Id="rId5" Type="http://schemas.openxmlformats.org/officeDocument/2006/relationships/image" Target="../media/image2.jpeg"/><Relationship Id="rId4" Type="http://schemas.openxmlformats.org/officeDocument/2006/relationships/image" Target="../media/image14.jpeg"/></Relationships>
</file>

<file path=ppt/slides/_rels/slide48.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7.jpeg"/><Relationship Id="rId2" Type="http://schemas.openxmlformats.org/officeDocument/2006/relationships/image" Target="../media/image106.png"/><Relationship Id="rId1" Type="http://schemas.openxmlformats.org/officeDocument/2006/relationships/slideLayout" Target="../slideLayouts/slideLayout30.xml"/><Relationship Id="rId6" Type="http://schemas.openxmlformats.org/officeDocument/2006/relationships/image" Target="../media/image108.jpeg"/><Relationship Id="rId5" Type="http://schemas.openxmlformats.org/officeDocument/2006/relationships/image" Target="../media/image2.jpeg"/><Relationship Id="rId4" Type="http://schemas.openxmlformats.org/officeDocument/2006/relationships/image" Target="../media/image14.jpeg"/></Relationships>
</file>

<file path=ppt/slides/_rels/slide49.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7.jpeg"/><Relationship Id="rId2" Type="http://schemas.openxmlformats.org/officeDocument/2006/relationships/image" Target="../media/image106.png"/><Relationship Id="rId1" Type="http://schemas.openxmlformats.org/officeDocument/2006/relationships/slideLayout" Target="../slideLayouts/slideLayout30.xml"/><Relationship Id="rId6" Type="http://schemas.openxmlformats.org/officeDocument/2006/relationships/image" Target="../media/image109.jpg"/><Relationship Id="rId5" Type="http://schemas.openxmlformats.org/officeDocument/2006/relationships/image" Target="../media/image2.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07.jpeg"/><Relationship Id="rId2" Type="http://schemas.openxmlformats.org/officeDocument/2006/relationships/image" Target="../media/image106.png"/><Relationship Id="rId1" Type="http://schemas.openxmlformats.org/officeDocument/2006/relationships/slideLayout" Target="../slideLayouts/slideLayout30.xml"/><Relationship Id="rId6" Type="http://schemas.openxmlformats.org/officeDocument/2006/relationships/image" Target="../media/image102.png"/><Relationship Id="rId5" Type="http://schemas.openxmlformats.org/officeDocument/2006/relationships/image" Target="../media/image110.jpe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4.jpeg"/><Relationship Id="rId7" Type="http://schemas.openxmlformats.org/officeDocument/2006/relationships/image" Target="../media/image114.png"/><Relationship Id="rId2" Type="http://schemas.openxmlformats.org/officeDocument/2006/relationships/image" Target="../media/image111.png"/><Relationship Id="rId1" Type="http://schemas.openxmlformats.org/officeDocument/2006/relationships/slideLayout" Target="../slideLayouts/slideLayout31.xml"/><Relationship Id="rId6" Type="http://schemas.openxmlformats.org/officeDocument/2006/relationships/image" Target="../media/image113.png"/><Relationship Id="rId5" Type="http://schemas.openxmlformats.org/officeDocument/2006/relationships/image" Target="../media/image112.jpeg"/><Relationship Id="rId10" Type="http://schemas.openxmlformats.org/officeDocument/2006/relationships/image" Target="../media/image102.png"/><Relationship Id="rId4" Type="http://schemas.openxmlformats.org/officeDocument/2006/relationships/image" Target="../media/image2.jpeg"/><Relationship Id="rId9" Type="http://schemas.openxmlformats.org/officeDocument/2006/relationships/image" Target="../media/image107.jpeg"/></Relationships>
</file>

<file path=ppt/slides/_rels/slide52.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4.jpeg"/><Relationship Id="rId7" Type="http://schemas.openxmlformats.org/officeDocument/2006/relationships/image" Target="../media/image107.jpeg"/><Relationship Id="rId2" Type="http://schemas.openxmlformats.org/officeDocument/2006/relationships/image" Target="../media/image111.png"/><Relationship Id="rId1" Type="http://schemas.openxmlformats.org/officeDocument/2006/relationships/slideLayout" Target="../slideLayouts/slideLayout31.xml"/><Relationship Id="rId6" Type="http://schemas.openxmlformats.org/officeDocument/2006/relationships/image" Target="../media/image115.png"/><Relationship Id="rId5" Type="http://schemas.openxmlformats.org/officeDocument/2006/relationships/image" Target="../media/image116.jpe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4.jpeg"/><Relationship Id="rId7" Type="http://schemas.openxmlformats.org/officeDocument/2006/relationships/image" Target="../media/image107.jpeg"/><Relationship Id="rId2" Type="http://schemas.openxmlformats.org/officeDocument/2006/relationships/image" Target="../media/image111.png"/><Relationship Id="rId1" Type="http://schemas.openxmlformats.org/officeDocument/2006/relationships/slideLayout" Target="../slideLayouts/slideLayout31.xml"/><Relationship Id="rId6" Type="http://schemas.openxmlformats.org/officeDocument/2006/relationships/image" Target="../media/image117.jpeg"/><Relationship Id="rId5" Type="http://schemas.openxmlformats.org/officeDocument/2006/relationships/image" Target="../media/image115.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1.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118.jpeg"/><Relationship Id="rId5" Type="http://schemas.openxmlformats.org/officeDocument/2006/relationships/image" Target="../media/image122.jpe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32.xml"/><Relationship Id="rId5" Type="http://schemas.openxmlformats.org/officeDocument/2006/relationships/image" Target="../media/image2.jpeg"/><Relationship Id="rId4" Type="http://schemas.openxmlformats.org/officeDocument/2006/relationships/image" Target="../media/image14.jpeg"/></Relationships>
</file>

<file path=ppt/slides/_rels/slide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5.png"/><Relationship Id="rId1" Type="http://schemas.openxmlformats.org/officeDocument/2006/relationships/slideLayout" Target="../slideLayouts/slideLayout3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3.xml"/><Relationship Id="rId5" Type="http://schemas.openxmlformats.org/officeDocument/2006/relationships/image" Target="../media/image2.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34.xml"/><Relationship Id="rId5" Type="http://schemas.openxmlformats.org/officeDocument/2006/relationships/image" Target="../media/image2.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png"/><Relationship Id="rId1" Type="http://schemas.openxmlformats.org/officeDocument/2006/relationships/slideLayout" Target="../slideLayouts/slideLayout35.xml"/><Relationship Id="rId5" Type="http://schemas.openxmlformats.org/officeDocument/2006/relationships/image" Target="../media/image2.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png"/><Relationship Id="rId1" Type="http://schemas.openxmlformats.org/officeDocument/2006/relationships/slideLayout" Target="../slideLayouts/slideLayout29.xml"/><Relationship Id="rId5" Type="http://schemas.openxmlformats.org/officeDocument/2006/relationships/image" Target="../media/image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67"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Introduction</a:t>
            </a:r>
            <a:endParaRPr lang="en-US" sz="2000" dirty="0">
              <a:solidFill>
                <a:schemeClr val="tx1"/>
              </a:solidFill>
            </a:endParaRPr>
          </a:p>
        </p:txBody>
      </p:sp>
      <p:sp>
        <p:nvSpPr>
          <p:cNvPr id="6" name="Rectangle 5"/>
          <p:cNvSpPr/>
          <p:nvPr/>
        </p:nvSpPr>
        <p:spPr>
          <a:xfrm>
            <a:off x="891746" y="7162800"/>
            <a:ext cx="8257402" cy="432487"/>
          </a:xfrm>
          <a:prstGeom prst="rect">
            <a:avLst/>
          </a:prstGeom>
          <a:solidFill>
            <a:schemeClr val="accent6">
              <a:lumMod val="75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This is the default screen – it is the first screen shown when you open the program.</a:t>
            </a:r>
            <a:endParaRPr lang="en-US" sz="1400" dirty="0">
              <a:solidFill>
                <a:schemeClr val="tx1"/>
              </a:solidFill>
            </a:endParaRPr>
          </a:p>
        </p:txBody>
      </p:sp>
      <p:sp>
        <p:nvSpPr>
          <p:cNvPr id="2" name="Right Arrow 1"/>
          <p:cNvSpPr/>
          <p:nvPr/>
        </p:nvSpPr>
        <p:spPr>
          <a:xfrm>
            <a:off x="7010400" y="1738041"/>
            <a:ext cx="1479804" cy="4815159"/>
          </a:xfrm>
          <a:prstGeom prst="rightArrow">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a:t>
            </a:r>
            <a:r>
              <a:rPr lang="en-US" sz="1600" dirty="0" smtClean="0">
                <a:solidFill>
                  <a:schemeClr val="tx1"/>
                </a:solidFill>
              </a:rPr>
              <a:t>uttons on the right are available at all times and are used to navigate to major functions</a:t>
            </a:r>
            <a:endParaRPr lang="en-US" sz="1600" dirty="0">
              <a:solidFill>
                <a:schemeClr val="tx1"/>
              </a:solidFill>
            </a:endParaRPr>
          </a:p>
        </p:txBody>
      </p:sp>
      <p:sp>
        <p:nvSpPr>
          <p:cNvPr id="9" name="Left Arrow 8"/>
          <p:cNvSpPr/>
          <p:nvPr/>
        </p:nvSpPr>
        <p:spPr>
          <a:xfrm>
            <a:off x="1600200" y="1711268"/>
            <a:ext cx="1524000" cy="4815159"/>
          </a:xfrm>
          <a:prstGeom prst="leftArrow">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Buttons on the left change as you change major functions</a:t>
            </a:r>
            <a:endParaRPr lang="en-US" sz="1600" dirty="0">
              <a:solidFill>
                <a:schemeClr val="tx1"/>
              </a:solidFill>
            </a:endParaRPr>
          </a:p>
        </p:txBody>
      </p:sp>
      <p:sp>
        <p:nvSpPr>
          <p:cNvPr id="8" name="Up Arrow 7"/>
          <p:cNvSpPr/>
          <p:nvPr/>
        </p:nvSpPr>
        <p:spPr>
          <a:xfrm>
            <a:off x="927786" y="1750399"/>
            <a:ext cx="8221362" cy="611802"/>
          </a:xfrm>
          <a:prstGeom prst="upArrow">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Buttons on the top are available at all times</a:t>
            </a:r>
            <a:endParaRPr lang="en-US" sz="1600" dirty="0">
              <a:solidFill>
                <a:schemeClr val="tx1"/>
              </a:solidFill>
            </a:endParaRPr>
          </a:p>
        </p:txBody>
      </p:sp>
      <p:sp>
        <p:nvSpPr>
          <p:cNvPr id="10" name="Down Arrow Callout 9"/>
          <p:cNvSpPr/>
          <p:nvPr/>
        </p:nvSpPr>
        <p:spPr>
          <a:xfrm>
            <a:off x="2057400" y="5715000"/>
            <a:ext cx="1295400" cy="914400"/>
          </a:xfrm>
          <a:prstGeom prst="downArrowCallou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Unit/MDT Name</a:t>
            </a:r>
            <a:endParaRPr lang="en-US" sz="1600" dirty="0">
              <a:solidFill>
                <a:schemeClr val="tx1"/>
              </a:solidFill>
            </a:endParaRPr>
          </a:p>
        </p:txBody>
      </p:sp>
      <p:sp>
        <p:nvSpPr>
          <p:cNvPr id="11" name="Down Arrow Callout 10"/>
          <p:cNvSpPr/>
          <p:nvPr/>
        </p:nvSpPr>
        <p:spPr>
          <a:xfrm>
            <a:off x="3705225" y="5712941"/>
            <a:ext cx="1295400" cy="914400"/>
          </a:xfrm>
          <a:prstGeom prst="downArrowCallou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Unit/MDT Status</a:t>
            </a:r>
            <a:endParaRPr lang="en-US" sz="1600" dirty="0">
              <a:solidFill>
                <a:schemeClr val="tx1"/>
              </a:solidFill>
            </a:endParaRPr>
          </a:p>
        </p:txBody>
      </p:sp>
      <p:sp>
        <p:nvSpPr>
          <p:cNvPr id="12" name="Down Arrow Callout 11"/>
          <p:cNvSpPr/>
          <p:nvPr/>
        </p:nvSpPr>
        <p:spPr>
          <a:xfrm>
            <a:off x="6781800" y="4764560"/>
            <a:ext cx="2133600" cy="1896762"/>
          </a:xfrm>
          <a:prstGeom prst="downArrowCallout">
            <a:avLst>
              <a:gd name="adj1" fmla="val 23837"/>
              <a:gd name="adj2" fmla="val 25000"/>
              <a:gd name="adj3" fmla="val 19186"/>
              <a:gd name="adj4" fmla="val 64945"/>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Green = connected</a:t>
            </a:r>
          </a:p>
          <a:p>
            <a:pPr algn="ctr"/>
            <a:r>
              <a:rPr lang="en-US" sz="1600" dirty="0" smtClean="0">
                <a:solidFill>
                  <a:schemeClr val="tx1"/>
                </a:solidFill>
              </a:rPr>
              <a:t>Red/Yellow = problem.</a:t>
            </a:r>
          </a:p>
          <a:p>
            <a:pPr algn="ctr"/>
            <a:r>
              <a:rPr lang="en-US" sz="1600" dirty="0" smtClean="0">
                <a:solidFill>
                  <a:schemeClr val="tx1"/>
                </a:solidFill>
              </a:rPr>
              <a:t>Restart FM if  server is not green.</a:t>
            </a:r>
            <a:endParaRPr lang="en-US" sz="1600" dirty="0">
              <a:solidFill>
                <a:schemeClr val="tx1"/>
              </a:solidFill>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4406" y="1147614"/>
            <a:ext cx="8072438" cy="602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grpId="3"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2" animBg="1"/>
      <p:bldP spid="9" grpId="3" animBg="1"/>
      <p:bldP spid="8" grpId="0" animBg="1"/>
      <p:bldP spid="8" grpId="1"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80"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3" name="Rectangle 2"/>
          <p:cNvSpPr/>
          <p:nvPr/>
        </p:nvSpPr>
        <p:spPr>
          <a:xfrm>
            <a:off x="3426983" y="1524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DAY/NIGHT Button</a:t>
            </a:r>
            <a:endParaRPr lang="en-US" sz="2000" dirty="0">
              <a:solidFill>
                <a:schemeClr val="tx1"/>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1297" y="1102353"/>
            <a:ext cx="7391400" cy="63445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400" y="1102352"/>
            <a:ext cx="8638251" cy="6174667"/>
          </a:xfrm>
          <a:prstGeom prst="rect">
            <a:avLst/>
          </a:prstGeom>
        </p:spPr>
      </p:pic>
      <p:sp>
        <p:nvSpPr>
          <p:cNvPr id="2" name="Rounded Rectangle 1"/>
          <p:cNvSpPr/>
          <p:nvPr/>
        </p:nvSpPr>
        <p:spPr>
          <a:xfrm>
            <a:off x="914400" y="7068207"/>
            <a:ext cx="8229600" cy="5334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It may still be necessary to dim the computer display while using night mode.  You will need to reset the computer display level when you return to day mode.</a:t>
            </a:r>
            <a:endParaRPr lang="en-US" sz="1600" dirty="0">
              <a:solidFill>
                <a:schemeClr val="tx1"/>
              </a:solidFill>
            </a:endParaRP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6" y="6781800"/>
            <a:ext cx="8638251" cy="242821"/>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3265" y="1305799"/>
            <a:ext cx="8659386" cy="612614"/>
          </a:xfrm>
          <a:prstGeom prst="rect">
            <a:avLst/>
          </a:prstGeom>
        </p:spPr>
      </p:pic>
      <p:pic>
        <p:nvPicPr>
          <p:cNvPr id="4"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46009" y="1102353"/>
            <a:ext cx="950913" cy="95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91"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5" name="Rectangle 4"/>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PRINT Button</a:t>
            </a:r>
            <a:endParaRPr lang="en-US" sz="2000" dirty="0">
              <a:solidFill>
                <a:schemeClr val="tx1"/>
              </a:solidFill>
            </a:endParaRPr>
          </a:p>
        </p:txBody>
      </p:sp>
      <p:sp>
        <p:nvSpPr>
          <p:cNvPr id="3" name="Rounded Rectangle 2"/>
          <p:cNvSpPr/>
          <p:nvPr/>
        </p:nvSpPr>
        <p:spPr>
          <a:xfrm>
            <a:off x="920161" y="7239000"/>
            <a:ext cx="8230189" cy="3810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Used to send the entire screen (includes menu bar at bottom of screen) to default printer.</a:t>
            </a:r>
            <a:endParaRPr lang="en-US" sz="1600" dirty="0">
              <a:solidFill>
                <a:schemeClr val="tx1"/>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270" y="1127734"/>
            <a:ext cx="7814624" cy="583534"/>
          </a:xfrm>
          <a:prstGeom prst="rect">
            <a:avLst/>
          </a:prstGeom>
        </p:spPr>
      </p:pic>
      <p:pic>
        <p:nvPicPr>
          <p:cNvPr id="819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1023419"/>
            <a:ext cx="87471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7" y="1711269"/>
            <a:ext cx="595876" cy="4905773"/>
          </a:xfrm>
          <a:prstGeom prst="rect">
            <a:avLst/>
          </a:prstGeom>
        </p:spPr>
      </p:pic>
    </p:spTree>
    <p:extLst>
      <p:ext uri="{BB962C8B-B14F-4D97-AF65-F5344CB8AC3E}">
        <p14:creationId xmlns:p14="http://schemas.microsoft.com/office/powerpoint/2010/main" val="2369796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9"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3" name="Rectangle 2"/>
          <p:cNvSpPr/>
          <p:nvPr/>
        </p:nvSpPr>
        <p:spPr>
          <a:xfrm>
            <a:off x="2621820" y="234778"/>
            <a:ext cx="4814759"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GPS Button</a:t>
            </a:r>
            <a:endParaRPr lang="en-US" sz="2000" dirty="0">
              <a:solidFill>
                <a:schemeClr val="tx1"/>
              </a:solidFill>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786" y="1127734"/>
            <a:ext cx="8063813" cy="583534"/>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70305" y="1716434"/>
            <a:ext cx="6936323" cy="4473745"/>
          </a:xfrm>
          <a:prstGeom prst="rect">
            <a:avLst/>
          </a:prstGeom>
        </p:spPr>
      </p:pic>
      <p:sp>
        <p:nvSpPr>
          <p:cNvPr id="8" name="Oval 7"/>
          <p:cNvSpPr/>
          <p:nvPr/>
        </p:nvSpPr>
        <p:spPr>
          <a:xfrm>
            <a:off x="8068033" y="6534149"/>
            <a:ext cx="763624" cy="433321"/>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4630" y="1711268"/>
            <a:ext cx="622133" cy="3724275"/>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35879" y="1893830"/>
            <a:ext cx="6962540" cy="4443256"/>
          </a:xfrm>
          <a:prstGeom prst="rect">
            <a:avLst/>
          </a:prstGeom>
        </p:spPr>
      </p:pic>
      <p:sp>
        <p:nvSpPr>
          <p:cNvPr id="14" name="Rounded Rectangle 13"/>
          <p:cNvSpPr/>
          <p:nvPr/>
        </p:nvSpPr>
        <p:spPr>
          <a:xfrm>
            <a:off x="6006186" y="5257800"/>
            <a:ext cx="2500442" cy="11811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If your GPS is not transmitting/receiving, the coordinates will be WRONG!! </a:t>
            </a:r>
            <a:endParaRPr lang="en-US" sz="1600" dirty="0">
              <a:solidFill>
                <a:schemeClr val="tx1"/>
              </a:solidFill>
            </a:endParaRPr>
          </a:p>
        </p:txBody>
      </p:sp>
      <p:sp>
        <p:nvSpPr>
          <p:cNvPr id="13" name="Rounded Rectangle 12"/>
          <p:cNvSpPr/>
          <p:nvPr/>
        </p:nvSpPr>
        <p:spPr>
          <a:xfrm>
            <a:off x="7176958" y="2438400"/>
            <a:ext cx="1357442" cy="2362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Coordinates displayed are for the location of this laptop.  As you move, they are updated. </a:t>
            </a:r>
            <a:endParaRPr lang="en-US" sz="1600" dirty="0">
              <a:solidFill>
                <a:schemeClr val="tx1"/>
              </a:solidFill>
            </a:endParaRPr>
          </a:p>
        </p:txBody>
      </p:sp>
      <p:pic>
        <p:nvPicPr>
          <p:cNvPr id="2050"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05239" y="1022078"/>
            <a:ext cx="78636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4"/>
          <p:cNvSpPr/>
          <p:nvPr/>
        </p:nvSpPr>
        <p:spPr>
          <a:xfrm>
            <a:off x="1635879" y="5326426"/>
            <a:ext cx="2514600" cy="1912574"/>
          </a:xfrm>
          <a:prstGeom prst="upArrow">
            <a:avLst>
              <a:gd name="adj1" fmla="val 66436"/>
              <a:gd name="adj2" fmla="val 29528"/>
            </a:avLst>
          </a:prstGeom>
          <a:solidFill>
            <a:schemeClr val="accent6">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Indicates the preferred coordinate system for this type of responder</a:t>
            </a:r>
            <a:endParaRPr lang="en-US" sz="1600" dirty="0">
              <a:solidFill>
                <a:schemeClr val="tx1"/>
              </a:solidFill>
            </a:endParaRPr>
          </a:p>
        </p:txBody>
      </p:sp>
    </p:spTree>
    <p:extLst>
      <p:ext uri="{BB962C8B-B14F-4D97-AF65-F5344CB8AC3E}">
        <p14:creationId xmlns:p14="http://schemas.microsoft.com/office/powerpoint/2010/main" val="293204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par>
                                <p:cTn id="21" presetID="1" presetClass="entr"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2000"/>
                            </p:stCondLst>
                            <p:childTnLst>
                              <p:par>
                                <p:cTn id="24" presetID="26" presetClass="emph" presetSubtype="0" repeatCount="indefinite" fill="hold" grpId="0" nodeType="afterEffect">
                                  <p:stCondLst>
                                    <p:cond delay="0"/>
                                  </p:stCondLst>
                                  <p:childTnLst>
                                    <p:animEffect transition="out" filter="fade">
                                      <p:cBhvr>
                                        <p:cTn id="25" dur="400" tmFilter="0, 0; .2, .5; .8, .5; 1, 0"/>
                                        <p:tgtEl>
                                          <p:spTgt spid="8"/>
                                        </p:tgtEl>
                                      </p:cBhvr>
                                    </p:animEffect>
                                    <p:animScale>
                                      <p:cBhvr>
                                        <p:cTn id="26" dur="200" autoRev="1" fill="hold"/>
                                        <p:tgtEl>
                                          <p:spTgt spid="8"/>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a:solidFill>
            <a:schemeClr val="accent2">
              <a:lumMod val="40000"/>
              <a:lumOff val="60000"/>
            </a:schemeClr>
          </a:solidFill>
        </p:spPr>
      </p:pic>
      <p:sp>
        <p:nvSpPr>
          <p:cNvPr id="4" name="Rectangle 3"/>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MY CALL Screen</a:t>
            </a:r>
            <a:endParaRPr lang="en-US" sz="2000" dirty="0">
              <a:solidFill>
                <a:schemeClr val="tx1"/>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786" y="1116110"/>
            <a:ext cx="8301206" cy="592261"/>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65159" y="1762615"/>
            <a:ext cx="6710575" cy="4606214"/>
          </a:xfrm>
          <a:prstGeom prst="rect">
            <a:avLst/>
          </a:prstGeom>
        </p:spPr>
      </p:pic>
      <p:sp>
        <p:nvSpPr>
          <p:cNvPr id="11" name="Left Arrow 10"/>
          <p:cNvSpPr/>
          <p:nvPr/>
        </p:nvSpPr>
        <p:spPr>
          <a:xfrm>
            <a:off x="1539446" y="1886919"/>
            <a:ext cx="5394754" cy="457200"/>
          </a:xfrm>
          <a:prstGeom prst="leftArrow">
            <a:avLst/>
          </a:prstGeom>
          <a:solidFill>
            <a:schemeClr val="accent6">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See the event location on our map</a:t>
            </a:r>
            <a:r>
              <a:rPr lang="en-US" dirty="0" smtClean="0">
                <a:solidFill>
                  <a:schemeClr val="tx1"/>
                </a:solidFill>
              </a:rPr>
              <a:t>.</a:t>
            </a:r>
            <a:endParaRPr lang="en-US" dirty="0">
              <a:solidFill>
                <a:schemeClr val="tx1"/>
              </a:solidFill>
            </a:endParaRPr>
          </a:p>
        </p:txBody>
      </p:sp>
      <p:sp>
        <p:nvSpPr>
          <p:cNvPr id="12" name="Left Arrow 11"/>
          <p:cNvSpPr/>
          <p:nvPr/>
        </p:nvSpPr>
        <p:spPr>
          <a:xfrm>
            <a:off x="1570443" y="2514600"/>
            <a:ext cx="5394754" cy="457200"/>
          </a:xfrm>
          <a:prstGeom prst="leftArrow">
            <a:avLst/>
          </a:prstGeom>
          <a:solidFill>
            <a:schemeClr val="accent6">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See the event location on Google map</a:t>
            </a:r>
            <a:r>
              <a:rPr lang="en-US" dirty="0" smtClean="0">
                <a:solidFill>
                  <a:schemeClr val="tx1"/>
                </a:solidFill>
              </a:rPr>
              <a:t>.</a:t>
            </a:r>
            <a:endParaRPr lang="en-US" dirty="0">
              <a:solidFill>
                <a:schemeClr val="tx1"/>
              </a:solidFill>
            </a:endParaRPr>
          </a:p>
        </p:txBody>
      </p:sp>
      <p:sp>
        <p:nvSpPr>
          <p:cNvPr id="13" name="Left Arrow 12"/>
          <p:cNvSpPr/>
          <p:nvPr/>
        </p:nvSpPr>
        <p:spPr>
          <a:xfrm>
            <a:off x="1539446" y="3200400"/>
            <a:ext cx="5394754" cy="457200"/>
          </a:xfrm>
          <a:prstGeom prst="leftArrow">
            <a:avLst/>
          </a:prstGeom>
          <a:solidFill>
            <a:schemeClr val="accent6">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Get route information from Google</a:t>
            </a:r>
            <a:r>
              <a:rPr lang="en-US" dirty="0" smtClean="0">
                <a:solidFill>
                  <a:schemeClr val="accent2">
                    <a:lumMod val="75000"/>
                  </a:schemeClr>
                </a:solidFill>
              </a:rPr>
              <a:t>.</a:t>
            </a:r>
            <a:endParaRPr lang="en-US" dirty="0">
              <a:solidFill>
                <a:schemeClr val="accent2">
                  <a:lumMod val="75000"/>
                </a:schemeClr>
              </a:solidFill>
            </a:endParaRPr>
          </a:p>
        </p:txBody>
      </p:sp>
      <p:sp>
        <p:nvSpPr>
          <p:cNvPr id="16" name="Left Arrow 15"/>
          <p:cNvSpPr/>
          <p:nvPr/>
        </p:nvSpPr>
        <p:spPr>
          <a:xfrm>
            <a:off x="1554634" y="4566834"/>
            <a:ext cx="5364377" cy="457200"/>
          </a:xfrm>
          <a:prstGeom prst="leftArrow">
            <a:avLst/>
          </a:prstGeom>
          <a:solidFill>
            <a:schemeClr val="accent6">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Print incident information</a:t>
            </a:r>
            <a:endParaRPr lang="en-US" sz="1600" dirty="0">
              <a:solidFill>
                <a:schemeClr val="accent2">
                  <a:lumMod val="75000"/>
                </a:schemeClr>
              </a:solidFill>
            </a:endParaRPr>
          </a:p>
        </p:txBody>
      </p:sp>
      <p:sp>
        <p:nvSpPr>
          <p:cNvPr id="3" name="Rectangle 2"/>
          <p:cNvSpPr/>
          <p:nvPr/>
        </p:nvSpPr>
        <p:spPr>
          <a:xfrm>
            <a:off x="1569823" y="5819775"/>
            <a:ext cx="6964577" cy="685800"/>
          </a:xfrm>
          <a:prstGeom prst="rect">
            <a:avLst/>
          </a:prstGeom>
          <a:solidFill>
            <a:schemeClr val="accent6">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MDT does not activate like a pager.  This screen will open automatically and an audible alert is activated if the Unit/Laptop is specifically dispatched to the event or a unit is assigned to the event.  Otherwise the “CALLS” button will flash yellow and an audible alert is activated.</a:t>
            </a:r>
            <a:endParaRPr lang="en-US" sz="1400" dirty="0">
              <a:solidFill>
                <a:schemeClr val="tx1"/>
              </a:solidFill>
            </a:endParaRPr>
          </a:p>
        </p:txBody>
      </p:sp>
      <p:sp>
        <p:nvSpPr>
          <p:cNvPr id="2" name="Rounded Rectangle 1"/>
          <p:cNvSpPr/>
          <p:nvPr/>
        </p:nvSpPr>
        <p:spPr>
          <a:xfrm>
            <a:off x="8400535" y="1600200"/>
            <a:ext cx="914400" cy="7620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6" y="1719995"/>
            <a:ext cx="664803" cy="4099780"/>
          </a:xfrm>
          <a:prstGeom prst="rect">
            <a:avLst/>
          </a:prstGeom>
        </p:spPr>
      </p:pic>
      <p:sp>
        <p:nvSpPr>
          <p:cNvPr id="15" name="Rectangle 14"/>
          <p:cNvSpPr/>
          <p:nvPr/>
        </p:nvSpPr>
        <p:spPr>
          <a:xfrm>
            <a:off x="3635308" y="5034047"/>
            <a:ext cx="3329889" cy="685800"/>
          </a:xfrm>
          <a:prstGeom prst="rect">
            <a:avLst/>
          </a:prstGeom>
          <a:solidFill>
            <a:schemeClr val="accent6">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An audible alert is sounded every time a change in Situation, Location, Cause and Extent, or Comments is made.</a:t>
            </a:r>
            <a:endParaRPr lang="en-US" sz="1400" dirty="0">
              <a:solidFill>
                <a:schemeClr val="tx1"/>
              </a:solidFill>
            </a:endParaRPr>
          </a:p>
        </p:txBody>
      </p:sp>
      <p:sp>
        <p:nvSpPr>
          <p:cNvPr id="8" name="Left Arrow 7"/>
          <p:cNvSpPr/>
          <p:nvPr/>
        </p:nvSpPr>
        <p:spPr>
          <a:xfrm>
            <a:off x="7315200" y="2596528"/>
            <a:ext cx="1999735" cy="1469194"/>
          </a:xfrm>
          <a:prstGeom prst="leftArrow">
            <a:avLst>
              <a:gd name="adj1" fmla="val 50000"/>
              <a:gd name="adj2" fmla="val 51616"/>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If event type warrants, a timer appears</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3"/>
                                        </p:tgtEl>
                                        <p:attrNameLst>
                                          <p:attrName>style.visibility</p:attrName>
                                        </p:attrNameLst>
                                      </p:cBhvr>
                                      <p:to>
                                        <p:strVal val="hidden"/>
                                      </p:to>
                                    </p:se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80">
                                          <p:stCondLst>
                                            <p:cond delay="0"/>
                                          </p:stCondLst>
                                        </p:cTn>
                                        <p:tgtEl>
                                          <p:spTgt spid="15"/>
                                        </p:tgtEl>
                                      </p:cBhvr>
                                    </p:animEffect>
                                    <p:anim calcmode="lin" valueType="num">
                                      <p:cBhvr>
                                        <p:cTn id="3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9" dur="26">
                                          <p:stCondLst>
                                            <p:cond delay="650"/>
                                          </p:stCondLst>
                                        </p:cTn>
                                        <p:tgtEl>
                                          <p:spTgt spid="15"/>
                                        </p:tgtEl>
                                      </p:cBhvr>
                                      <p:to x="100000" y="60000"/>
                                    </p:animScale>
                                    <p:animScale>
                                      <p:cBhvr>
                                        <p:cTn id="40" dur="166" decel="50000">
                                          <p:stCondLst>
                                            <p:cond delay="676"/>
                                          </p:stCondLst>
                                        </p:cTn>
                                        <p:tgtEl>
                                          <p:spTgt spid="15"/>
                                        </p:tgtEl>
                                      </p:cBhvr>
                                      <p:to x="100000" y="100000"/>
                                    </p:animScale>
                                    <p:animScale>
                                      <p:cBhvr>
                                        <p:cTn id="41" dur="26">
                                          <p:stCondLst>
                                            <p:cond delay="1312"/>
                                          </p:stCondLst>
                                        </p:cTn>
                                        <p:tgtEl>
                                          <p:spTgt spid="15"/>
                                        </p:tgtEl>
                                      </p:cBhvr>
                                      <p:to x="100000" y="80000"/>
                                    </p:animScale>
                                    <p:animScale>
                                      <p:cBhvr>
                                        <p:cTn id="42" dur="166" decel="50000">
                                          <p:stCondLst>
                                            <p:cond delay="1338"/>
                                          </p:stCondLst>
                                        </p:cTn>
                                        <p:tgtEl>
                                          <p:spTgt spid="15"/>
                                        </p:tgtEl>
                                      </p:cBhvr>
                                      <p:to x="100000" y="100000"/>
                                    </p:animScale>
                                    <p:animScale>
                                      <p:cBhvr>
                                        <p:cTn id="43" dur="26">
                                          <p:stCondLst>
                                            <p:cond delay="1642"/>
                                          </p:stCondLst>
                                        </p:cTn>
                                        <p:tgtEl>
                                          <p:spTgt spid="15"/>
                                        </p:tgtEl>
                                      </p:cBhvr>
                                      <p:to x="100000" y="90000"/>
                                    </p:animScale>
                                    <p:animScale>
                                      <p:cBhvr>
                                        <p:cTn id="44" dur="166" decel="50000">
                                          <p:stCondLst>
                                            <p:cond delay="1668"/>
                                          </p:stCondLst>
                                        </p:cTn>
                                        <p:tgtEl>
                                          <p:spTgt spid="15"/>
                                        </p:tgtEl>
                                      </p:cBhvr>
                                      <p:to x="100000" y="100000"/>
                                    </p:animScale>
                                    <p:animScale>
                                      <p:cBhvr>
                                        <p:cTn id="45" dur="26">
                                          <p:stCondLst>
                                            <p:cond delay="1808"/>
                                          </p:stCondLst>
                                        </p:cTn>
                                        <p:tgtEl>
                                          <p:spTgt spid="15"/>
                                        </p:tgtEl>
                                      </p:cBhvr>
                                      <p:to x="100000" y="95000"/>
                                    </p:animScale>
                                    <p:animScale>
                                      <p:cBhvr>
                                        <p:cTn id="46" dur="166" decel="50000">
                                          <p:stCondLst>
                                            <p:cond delay="1834"/>
                                          </p:stCondLst>
                                        </p:cTn>
                                        <p:tgtEl>
                                          <p:spTgt spid="15"/>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6" grpId="0" animBg="1"/>
      <p:bldP spid="1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71"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Call Details Screen</a:t>
            </a:r>
            <a:endParaRPr lang="en-US" sz="2000" dirty="0">
              <a:solidFill>
                <a:schemeClr val="tx1"/>
              </a:solidFill>
            </a:endParaRPr>
          </a:p>
        </p:txBody>
      </p:sp>
      <p:sp>
        <p:nvSpPr>
          <p:cNvPr id="2" name="Rounded Rectangle 1"/>
          <p:cNvSpPr/>
          <p:nvPr/>
        </p:nvSpPr>
        <p:spPr>
          <a:xfrm>
            <a:off x="2362200" y="7162800"/>
            <a:ext cx="63246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This screen is accessed from either the Status Screen (Call Detail button)  or the Calls Screen (Call Detail button)</a:t>
            </a:r>
            <a:endParaRPr lang="en-US" sz="1600" dirty="0">
              <a:solidFill>
                <a:schemeClr val="tx1"/>
              </a:solidFill>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2510" y="1129026"/>
            <a:ext cx="7814624" cy="583534"/>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4849" y="1850570"/>
            <a:ext cx="6872766" cy="4778829"/>
          </a:xfrm>
          <a:prstGeom prst="rect">
            <a:avLst/>
          </a:prstGeom>
        </p:spPr>
      </p:pic>
      <p:pic>
        <p:nvPicPr>
          <p:cNvPr id="4099"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000" y="2362200"/>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11820" y="4495800"/>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p:nvSpPr>
        <p:spPr>
          <a:xfrm>
            <a:off x="3496770" y="5552963"/>
            <a:ext cx="3677936" cy="5334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Flashes yellow and audible alert activated if Engine or BLS is due on call</a:t>
            </a:r>
            <a:endParaRPr lang="en-US" sz="1600" dirty="0">
              <a:solidFill>
                <a:schemeClr val="tx1"/>
              </a:solidFill>
            </a:endParaRPr>
          </a:p>
        </p:txBody>
      </p:sp>
      <p:cxnSp>
        <p:nvCxnSpPr>
          <p:cNvPr id="10" name="Straight Arrow Connector 9"/>
          <p:cNvCxnSpPr/>
          <p:nvPr/>
        </p:nvCxnSpPr>
        <p:spPr>
          <a:xfrm>
            <a:off x="8277868" y="2971800"/>
            <a:ext cx="0" cy="23432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153400" y="2362201"/>
            <a:ext cx="228600" cy="6095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21" idx="3"/>
          </p:cNvCxnSpPr>
          <p:nvPr/>
        </p:nvCxnSpPr>
        <p:spPr>
          <a:xfrm>
            <a:off x="7174706" y="5819663"/>
            <a:ext cx="485132"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1" idx="3"/>
            <a:endCxn id="4098" idx="1"/>
          </p:cNvCxnSpPr>
          <p:nvPr/>
        </p:nvCxnSpPr>
        <p:spPr>
          <a:xfrm flipV="1">
            <a:off x="7174706" y="4895057"/>
            <a:ext cx="1237114" cy="924606"/>
          </a:xfrm>
          <a:prstGeom prst="bentConnector3">
            <a:avLst>
              <a:gd name="adj1" fmla="val 3464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7872734" y="2035787"/>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Left Arrow 63"/>
          <p:cNvSpPr/>
          <p:nvPr/>
        </p:nvSpPr>
        <p:spPr>
          <a:xfrm>
            <a:off x="6885432" y="2264387"/>
            <a:ext cx="1334272" cy="457200"/>
          </a:xfrm>
          <a:prstGeom prst="leftArrow">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Incident #</a:t>
            </a:r>
            <a:endParaRPr lang="en-US" sz="1600" dirty="0">
              <a:solidFill>
                <a:schemeClr val="tx1"/>
              </a:solidFill>
            </a:endParaRPr>
          </a:p>
        </p:txBody>
      </p:sp>
      <p:pic>
        <p:nvPicPr>
          <p:cNvPr id="61" name="Picture 6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7787" y="1712560"/>
            <a:ext cx="599946" cy="5061512"/>
          </a:xfrm>
          <a:prstGeom prst="rect">
            <a:avLst/>
          </a:prstGeom>
        </p:spPr>
      </p:pic>
      <p:sp>
        <p:nvSpPr>
          <p:cNvPr id="62" name="Left Arrow 61"/>
          <p:cNvSpPr/>
          <p:nvPr/>
        </p:nvSpPr>
        <p:spPr>
          <a:xfrm>
            <a:off x="1584067" y="1853151"/>
            <a:ext cx="3919651" cy="1371600"/>
          </a:xfrm>
          <a:prstGeom prst="leftArrow">
            <a:avLst/>
          </a:prstGeom>
          <a:solidFill>
            <a:schemeClr val="accent6">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These buttons are not displayed UNLESS you are assigned to this event.</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xit" presetSubtype="0" fill="hold" grpId="1" nodeType="withEffect">
                                  <p:stCondLst>
                                    <p:cond delay="0"/>
                                  </p:stCondLst>
                                  <p:childTnLst>
                                    <p:set>
                                      <p:cBhvr>
                                        <p:cTn id="10" dur="1" fill="hold">
                                          <p:stCondLst>
                                            <p:cond delay="0"/>
                                          </p:stCondLst>
                                        </p:cTn>
                                        <p:tgtEl>
                                          <p:spTgt spid="6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64" grpId="0" animBg="1"/>
      <p:bldP spid="6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71"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Call Details Screen</a:t>
            </a:r>
            <a:endParaRPr lang="en-US" sz="2000" dirty="0">
              <a:solidFill>
                <a:schemeClr val="tx1"/>
              </a:solidFill>
            </a:endParaRPr>
          </a:p>
        </p:txBody>
      </p:sp>
      <p:sp>
        <p:nvSpPr>
          <p:cNvPr id="2" name="Rounded Rectangle 1"/>
          <p:cNvSpPr/>
          <p:nvPr/>
        </p:nvSpPr>
        <p:spPr>
          <a:xfrm>
            <a:off x="2362200" y="7162800"/>
            <a:ext cx="63246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This screen is accessed from either the My Call button, the Status Screen (Call Detail button)  or the Calls Screen (Call Detail button)</a:t>
            </a:r>
            <a:endParaRPr lang="en-US" sz="1600" dirty="0">
              <a:solidFill>
                <a:schemeClr val="tx1"/>
              </a:solidFill>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787" y="1129026"/>
            <a:ext cx="7814624" cy="583534"/>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2817" y="1816795"/>
            <a:ext cx="6872766" cy="4812605"/>
          </a:xfrm>
          <a:prstGeom prst="rect">
            <a:avLst/>
          </a:prstGeom>
        </p:spPr>
      </p:pic>
      <p:pic>
        <p:nvPicPr>
          <p:cNvPr id="4099"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000" y="2362200"/>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11820" y="4495800"/>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733800" y="3900816"/>
            <a:ext cx="3810000" cy="724076"/>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Comments are mission critical/safety information along with EMD/EFD information.</a:t>
            </a:r>
            <a:endParaRPr lang="en-US" sz="1600" dirty="0">
              <a:solidFill>
                <a:schemeClr val="tx1"/>
              </a:solidFill>
            </a:endParaRPr>
          </a:p>
        </p:txBody>
      </p:sp>
      <p:pic>
        <p:nvPicPr>
          <p:cNvPr id="16"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000" y="1636531"/>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Up Arrow 6"/>
          <p:cNvSpPr/>
          <p:nvPr/>
        </p:nvSpPr>
        <p:spPr>
          <a:xfrm>
            <a:off x="7225145" y="2590800"/>
            <a:ext cx="2073249" cy="3267567"/>
          </a:xfrm>
          <a:prstGeom prst="upArrow">
            <a:avLst>
              <a:gd name="adj1" fmla="val 62360"/>
              <a:gd name="adj2" fmla="val 35580"/>
            </a:avLst>
          </a:prstGeom>
          <a:solidFill>
            <a:schemeClr val="accent6">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Hazard notification. Full info also displayed in the “Hazard” block.</a:t>
            </a:r>
            <a:endParaRPr lang="en-US" sz="1600" dirty="0">
              <a:solidFill>
                <a:schemeClr val="tx1"/>
              </a:solidFill>
            </a:endParaRPr>
          </a:p>
        </p:txBody>
      </p:sp>
      <p:sp>
        <p:nvSpPr>
          <p:cNvPr id="20" name="Rounded Rectangle 19"/>
          <p:cNvSpPr/>
          <p:nvPr/>
        </p:nvSpPr>
        <p:spPr>
          <a:xfrm>
            <a:off x="3888903" y="4365119"/>
            <a:ext cx="2890194" cy="321276"/>
          </a:xfrm>
          <a:prstGeom prst="roundRect">
            <a:avLst/>
          </a:prstGeom>
          <a:solidFill>
            <a:schemeClr val="accent6">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pic>
        <p:nvPicPr>
          <p:cNvPr id="17" name="Picture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7787" y="1712560"/>
            <a:ext cx="599946" cy="4916840"/>
          </a:xfrm>
          <a:prstGeom prst="rect">
            <a:avLst/>
          </a:prstGeom>
        </p:spPr>
      </p:pic>
      <p:sp>
        <p:nvSpPr>
          <p:cNvPr id="3" name="Left Arrow 2"/>
          <p:cNvSpPr/>
          <p:nvPr/>
        </p:nvSpPr>
        <p:spPr>
          <a:xfrm>
            <a:off x="6363461" y="5393934"/>
            <a:ext cx="1282853" cy="618633"/>
          </a:xfrm>
          <a:prstGeom prst="leftArrow">
            <a:avLst/>
          </a:prstGeom>
          <a:solidFill>
            <a:schemeClr val="accent6">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7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7" grpId="0" animBg="1"/>
      <p:bldP spid="7" grpId="1" animBg="1"/>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71"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3248282" y="228600"/>
            <a:ext cx="3609718"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Call Details Screen – Notes Tab</a:t>
            </a:r>
            <a:endParaRPr lang="en-US" sz="2000" dirty="0">
              <a:solidFill>
                <a:schemeClr val="tx1"/>
              </a:solidFill>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558" y="1127734"/>
            <a:ext cx="7814624" cy="583534"/>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11820" y="4495800"/>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429000" y="3969983"/>
            <a:ext cx="3810000" cy="830618"/>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Comments are abbreviated notes.  Full notes are available on the “Notes” tab.</a:t>
            </a:r>
            <a:endParaRPr lang="en-US" sz="1600" dirty="0">
              <a:solidFill>
                <a:schemeClr val="tx1"/>
              </a:solidFill>
            </a:endParaRPr>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58695" y="1828800"/>
            <a:ext cx="6753126" cy="4722865"/>
          </a:xfrm>
          <a:prstGeom prst="rect">
            <a:avLst/>
          </a:prstGeom>
        </p:spPr>
      </p:pic>
      <p:pic>
        <p:nvPicPr>
          <p:cNvPr id="409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0" y="2362200"/>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362200" y="7162800"/>
            <a:ext cx="63246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This screen is accessed from either the My Call button, the Status Screen (Call Detail button)  or the Calls Screen (Call Detail button)</a:t>
            </a:r>
            <a:endParaRPr lang="en-US" sz="1600" dirty="0">
              <a:solidFill>
                <a:schemeClr val="tx1"/>
              </a:solidFill>
            </a:endParaRPr>
          </a:p>
        </p:txBody>
      </p:sp>
      <p:pic>
        <p:nvPicPr>
          <p:cNvPr id="1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0" y="1636531"/>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2666996" y="1711268"/>
            <a:ext cx="914401" cy="49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7787" y="1712560"/>
            <a:ext cx="599946" cy="4916840"/>
          </a:xfrm>
          <a:prstGeom prst="rect">
            <a:avLst/>
          </a:prstGeom>
        </p:spPr>
      </p:pic>
    </p:spTree>
    <p:extLst>
      <p:ext uri="{BB962C8B-B14F-4D97-AF65-F5344CB8AC3E}">
        <p14:creationId xmlns:p14="http://schemas.microsoft.com/office/powerpoint/2010/main" val="2856979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71"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3248282" y="228600"/>
            <a:ext cx="3609718"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Call Details Screen – Units Tab</a:t>
            </a:r>
            <a:endParaRPr lang="en-US" sz="2000" dirty="0">
              <a:solidFill>
                <a:schemeClr val="tx1"/>
              </a:solidFill>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422" y="1129026"/>
            <a:ext cx="7814624" cy="583534"/>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
        <p:nvSpPr>
          <p:cNvPr id="12" name="Rounded Rectangle 11"/>
          <p:cNvSpPr/>
          <p:nvPr/>
        </p:nvSpPr>
        <p:spPr>
          <a:xfrm>
            <a:off x="2362200" y="7162800"/>
            <a:ext cx="63246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This screen is accessed from either the My Call button, the Status Screen (Call Detail button)  or the Calls Screen (Call Detail button)</a:t>
            </a:r>
            <a:endParaRPr lang="en-US" sz="1600" dirty="0">
              <a:solidFill>
                <a:schemeClr val="tx1"/>
              </a:solidFill>
            </a:endParaRPr>
          </a:p>
        </p:txBody>
      </p:sp>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7" y="1712560"/>
            <a:ext cx="599946" cy="491684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10612" y="1762791"/>
            <a:ext cx="6837176" cy="4720882"/>
          </a:xfrm>
          <a:prstGeom prst="rect">
            <a:avLst/>
          </a:prstGeom>
        </p:spPr>
      </p:pic>
      <p:pic>
        <p:nvPicPr>
          <p:cNvPr id="409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11820" y="4495800"/>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82000" y="2362200"/>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82000" y="1636531"/>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3404259" y="1712560"/>
            <a:ext cx="1075747" cy="49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053141" y="4170980"/>
            <a:ext cx="2590800" cy="1157509"/>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Comments are abbreviated notes.  Full notes are available on the “Notes” tab.</a:t>
            </a:r>
            <a:endParaRPr lang="en-US" sz="1600" dirty="0">
              <a:solidFill>
                <a:schemeClr val="tx1"/>
              </a:solidFill>
            </a:endParaRPr>
          </a:p>
        </p:txBody>
      </p:sp>
      <p:sp>
        <p:nvSpPr>
          <p:cNvPr id="18" name="Up Arrow 17"/>
          <p:cNvSpPr/>
          <p:nvPr/>
        </p:nvSpPr>
        <p:spPr>
          <a:xfrm>
            <a:off x="2209800" y="2698428"/>
            <a:ext cx="5181600" cy="1572493"/>
          </a:xfrm>
          <a:prstGeom prst="upArrow">
            <a:avLst>
              <a:gd name="adj1" fmla="val 55504"/>
              <a:gd name="adj2" fmla="val 50000"/>
            </a:avLst>
          </a:prstGeom>
          <a:solidFill>
            <a:schemeClr val="accent6">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Pressing on any column heading will change the sort option from A-Z to Z-A.  </a:t>
            </a:r>
            <a:endParaRPr lang="en-US" sz="1600" dirty="0">
              <a:solidFill>
                <a:schemeClr val="tx1"/>
              </a:solidFill>
            </a:endParaRPr>
          </a:p>
        </p:txBody>
      </p:sp>
    </p:spTree>
    <p:extLst>
      <p:ext uri="{BB962C8B-B14F-4D97-AF65-F5344CB8AC3E}">
        <p14:creationId xmlns:p14="http://schemas.microsoft.com/office/powerpoint/2010/main" val="279200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71"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3248282" y="228600"/>
            <a:ext cx="3609718"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Call Details Screen – Units Tab</a:t>
            </a:r>
            <a:endParaRPr lang="en-US" sz="2000" dirty="0">
              <a:solidFill>
                <a:schemeClr val="tx1"/>
              </a:solidFill>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422" y="1129026"/>
            <a:ext cx="7814624" cy="583534"/>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
        <p:nvSpPr>
          <p:cNvPr id="12" name="Rounded Rectangle 11"/>
          <p:cNvSpPr/>
          <p:nvPr/>
        </p:nvSpPr>
        <p:spPr>
          <a:xfrm>
            <a:off x="2362200" y="7162800"/>
            <a:ext cx="63246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This screen is accessed from either the My Call button, the Status Screen (Call Detail button)  or the Calls Screen (Call Detail button)</a:t>
            </a:r>
            <a:endParaRPr lang="en-US" sz="1600" dirty="0">
              <a:solidFill>
                <a:schemeClr val="tx1"/>
              </a:solidFill>
            </a:endParaRPr>
          </a:p>
        </p:txBody>
      </p:sp>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7" y="1712560"/>
            <a:ext cx="599946" cy="491684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10612" y="1762791"/>
            <a:ext cx="6837176" cy="4720882"/>
          </a:xfrm>
          <a:prstGeom prst="rect">
            <a:avLst/>
          </a:prstGeom>
        </p:spPr>
      </p:pic>
      <p:pic>
        <p:nvPicPr>
          <p:cNvPr id="409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11820" y="4495800"/>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82000" y="2362200"/>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82000" y="1636531"/>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3404259" y="1712560"/>
            <a:ext cx="1075747" cy="49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886743" y="2587444"/>
            <a:ext cx="627857" cy="99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a:off x="2614741" y="2761456"/>
            <a:ext cx="3733800" cy="685800"/>
          </a:xfrm>
          <a:prstGeom prst="leftArrow">
            <a:avLst/>
          </a:prstGeom>
          <a:solidFill>
            <a:schemeClr val="accent6">
              <a:lumMod val="75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Engines are due in this order</a:t>
            </a:r>
            <a:endParaRPr lang="en-US" dirty="0">
              <a:solidFill>
                <a:schemeClr val="tx1"/>
              </a:solidFill>
            </a:endParaRPr>
          </a:p>
        </p:txBody>
      </p:sp>
      <p:pic>
        <p:nvPicPr>
          <p:cNvPr id="21"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886742" y="3581400"/>
            <a:ext cx="62785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Left Arrow 21"/>
          <p:cNvSpPr/>
          <p:nvPr/>
        </p:nvSpPr>
        <p:spPr>
          <a:xfrm>
            <a:off x="2686791" y="3437432"/>
            <a:ext cx="3733800" cy="685800"/>
          </a:xfrm>
          <a:prstGeom prst="leftArrow">
            <a:avLst/>
          </a:prstGeom>
          <a:solidFill>
            <a:schemeClr val="accent6">
              <a:lumMod val="75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Trucks are due in this order</a:t>
            </a:r>
            <a:endParaRPr lang="en-US" dirty="0">
              <a:solidFill>
                <a:schemeClr val="tx1"/>
              </a:solidFill>
            </a:endParaRPr>
          </a:p>
        </p:txBody>
      </p:sp>
      <p:pic>
        <p:nvPicPr>
          <p:cNvPr id="23"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986884" y="4096298"/>
            <a:ext cx="627857" cy="55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Left Arrow 23"/>
          <p:cNvSpPr/>
          <p:nvPr/>
        </p:nvSpPr>
        <p:spPr>
          <a:xfrm>
            <a:off x="2686791" y="4090695"/>
            <a:ext cx="3733800" cy="685800"/>
          </a:xfrm>
          <a:prstGeom prst="leftArrow">
            <a:avLst/>
          </a:prstGeom>
          <a:solidFill>
            <a:schemeClr val="accent6">
              <a:lumMod val="75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Tankers are due in this order</a:t>
            </a:r>
            <a:endParaRPr lang="en-US" dirty="0">
              <a:solidFill>
                <a:schemeClr val="tx1"/>
              </a:solidFill>
            </a:endParaRPr>
          </a:p>
        </p:txBody>
      </p:sp>
    </p:spTree>
    <p:extLst>
      <p:ext uri="{BB962C8B-B14F-4D97-AF65-F5344CB8AC3E}">
        <p14:creationId xmlns:p14="http://schemas.microsoft.com/office/powerpoint/2010/main" val="327050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22" grpId="0" animBg="1"/>
      <p:bldP spid="22" grpId="1"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71"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3248282" y="228600"/>
            <a:ext cx="3609718"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Call Details Screen – Staffing Tab</a:t>
            </a:r>
            <a:endParaRPr lang="en-US" sz="2000" dirty="0">
              <a:solidFill>
                <a:schemeClr val="tx1"/>
              </a:solidFill>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1120" y="1129026"/>
            <a:ext cx="7814624" cy="583534"/>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11820" y="4495800"/>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429000" y="3969983"/>
            <a:ext cx="3810000" cy="830618"/>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Comments are abbreviated notes.  Full notes are available on the “Notes” tab.</a:t>
            </a:r>
            <a:endParaRPr lang="en-US" sz="1600" dirty="0">
              <a:solidFill>
                <a:schemeClr val="tx1"/>
              </a:solidFill>
            </a:endParaRPr>
          </a:p>
        </p:txBody>
      </p:sp>
      <p:pic>
        <p:nvPicPr>
          <p:cNvPr id="409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0" y="2362200"/>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48862" y="1874347"/>
            <a:ext cx="6743169" cy="4755053"/>
          </a:xfrm>
          <a:prstGeom prst="rect">
            <a:avLst/>
          </a:prstGeom>
        </p:spPr>
      </p:pic>
      <p:sp>
        <p:nvSpPr>
          <p:cNvPr id="11" name="Rounded Rectangle 10"/>
          <p:cNvSpPr/>
          <p:nvPr/>
        </p:nvSpPr>
        <p:spPr>
          <a:xfrm>
            <a:off x="2362200" y="7162800"/>
            <a:ext cx="63246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This screen is accessed from either the My Call button, the Status Screen (Call Detail button)  or the Calls Screen (Call Detail button)</a:t>
            </a:r>
            <a:endParaRPr lang="en-US" sz="1600" dirty="0">
              <a:solidFill>
                <a:schemeClr val="tx1"/>
              </a:solidFill>
            </a:endParaRPr>
          </a:p>
        </p:txBody>
      </p:sp>
      <p:pic>
        <p:nvPicPr>
          <p:cNvPr id="1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0" y="1636531"/>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4040212" y="1852559"/>
            <a:ext cx="914401" cy="49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7787" y="1712560"/>
            <a:ext cx="599946" cy="4916840"/>
          </a:xfrm>
          <a:prstGeom prst="rect">
            <a:avLst/>
          </a:prstGeom>
        </p:spPr>
      </p:pic>
    </p:spTree>
    <p:extLst>
      <p:ext uri="{BB962C8B-B14F-4D97-AF65-F5344CB8AC3E}">
        <p14:creationId xmlns:p14="http://schemas.microsoft.com/office/powerpoint/2010/main" val="1589277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4406" y="1147614"/>
            <a:ext cx="8072438" cy="602785"/>
          </a:xfrm>
          <a:prstGeom prst="rect">
            <a:avLst/>
          </a:prstGeom>
        </p:spPr>
      </p:pic>
      <p:pic>
        <p:nvPicPr>
          <p:cNvPr id="67" name="Image.jpg"/>
          <p:cNvPicPr/>
          <p:nvPr/>
        </p:nvPicPr>
        <p:blipFill>
          <a:blip r:embed="rId3" cstate="email">
            <a:extLst>
              <a:ext uri="{28A0092B-C50C-407E-A947-70E740481C1C}">
                <a14:useLocalDpi xmlns:a14="http://schemas.microsoft.com/office/drawing/2010/main"/>
              </a:ext>
            </a:extLst>
          </a:blip>
          <a:stretch>
            <a:fillRect/>
          </a:stretch>
        </p:blipFill>
        <p:spPr>
          <a:xfrm>
            <a:off x="12357" y="0"/>
            <a:ext cx="10058400" cy="7772400"/>
          </a:xfrm>
          <a:prstGeom prst="rect">
            <a:avLst/>
          </a:prstGeom>
        </p:spPr>
      </p:pic>
      <p:sp>
        <p:nvSpPr>
          <p:cNvPr id="4" name="Rectangle 3"/>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Top Menu Bar</a:t>
            </a:r>
            <a:endParaRPr lang="en-US" sz="2000" dirty="0">
              <a:solidFill>
                <a:schemeClr val="tx1"/>
              </a:solidFill>
            </a:endParaRPr>
          </a:p>
        </p:txBody>
      </p:sp>
      <p:sp>
        <p:nvSpPr>
          <p:cNvPr id="17" name="Rounded Rectangle 16"/>
          <p:cNvSpPr/>
          <p:nvPr/>
        </p:nvSpPr>
        <p:spPr>
          <a:xfrm>
            <a:off x="5943600" y="3846483"/>
            <a:ext cx="1600200" cy="19050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Only dispatchers can put you </a:t>
            </a:r>
            <a:r>
              <a:rPr lang="en-US" sz="1600" dirty="0" err="1" smtClean="0">
                <a:solidFill>
                  <a:schemeClr val="tx1"/>
                </a:solidFill>
              </a:rPr>
              <a:t>Enroute</a:t>
            </a:r>
            <a:r>
              <a:rPr lang="en-US" sz="1600" dirty="0" smtClean="0">
                <a:solidFill>
                  <a:schemeClr val="tx1"/>
                </a:solidFill>
              </a:rPr>
              <a:t> to an incident.</a:t>
            </a:r>
            <a:endParaRPr lang="en-US" sz="1600" dirty="0">
              <a:solidFill>
                <a:schemeClr val="tx1"/>
              </a:solidFill>
            </a:endParaRPr>
          </a:p>
        </p:txBody>
      </p:sp>
      <p:sp>
        <p:nvSpPr>
          <p:cNvPr id="5" name="Up Arrow Callout 4"/>
          <p:cNvSpPr/>
          <p:nvPr/>
        </p:nvSpPr>
        <p:spPr>
          <a:xfrm>
            <a:off x="2042468" y="1738041"/>
            <a:ext cx="2819400" cy="4243658"/>
          </a:xfrm>
          <a:prstGeom prst="upArrowCallout">
            <a:avLst>
              <a:gd name="adj1" fmla="val 25000"/>
              <a:gd name="adj2" fmla="val 25000"/>
              <a:gd name="adj3" fmla="val 25000"/>
              <a:gd name="adj4" fmla="val 55368"/>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 these buttons to change your status.  IN ADDITION, YOU MUST CONTINUE TO USE THE RADIO.  Select the appropriate button and then tell the dispatcher what you’re doing.  If you press the wrong button, you must tell the dispatcher. </a:t>
            </a:r>
            <a:endParaRPr lang="en-US" sz="1600" dirty="0">
              <a:solidFill>
                <a:schemeClr val="tx1"/>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2793" y="1147720"/>
            <a:ext cx="8072438" cy="602785"/>
          </a:xfrm>
          <a:prstGeom prst="rect">
            <a:avLst/>
          </a:prstGeom>
        </p:spPr>
      </p:pic>
      <p:sp>
        <p:nvSpPr>
          <p:cNvPr id="2" name="Rounded Rectangle 1"/>
          <p:cNvSpPr/>
          <p:nvPr/>
        </p:nvSpPr>
        <p:spPr>
          <a:xfrm>
            <a:off x="909251" y="1147720"/>
            <a:ext cx="4881949" cy="590321"/>
          </a:xfrm>
          <a:prstGeom prst="round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9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67"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3485377" y="228600"/>
            <a:ext cx="2847718"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STATUS Screen</a:t>
            </a:r>
            <a:endParaRPr lang="en-US" sz="2000" dirty="0">
              <a:solidFill>
                <a:schemeClr val="tx1"/>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0" y="2362200"/>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a:off x="1524000" y="1738041"/>
            <a:ext cx="6553200" cy="457200"/>
          </a:xfrm>
          <a:prstGeom prst="leftArrow">
            <a:avLst/>
          </a:prstGeom>
          <a:solidFill>
            <a:schemeClr val="accent6">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Shows all units in the fleet</a:t>
            </a:r>
            <a:endParaRPr lang="en-US" sz="1600" dirty="0">
              <a:solidFill>
                <a:schemeClr val="tx1"/>
              </a:solidFill>
            </a:endParaRPr>
          </a:p>
        </p:txBody>
      </p:sp>
      <p:sp>
        <p:nvSpPr>
          <p:cNvPr id="9" name="Left Arrow 8"/>
          <p:cNvSpPr/>
          <p:nvPr/>
        </p:nvSpPr>
        <p:spPr>
          <a:xfrm>
            <a:off x="1609982" y="4114800"/>
            <a:ext cx="6553200" cy="457200"/>
          </a:xfrm>
          <a:prstGeom prst="leftArrow">
            <a:avLst/>
          </a:prstGeom>
          <a:solidFill>
            <a:schemeClr val="accent6">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Shows all units with MDT On</a:t>
            </a:r>
            <a:endParaRPr lang="en-US" sz="1600" dirty="0">
              <a:solidFill>
                <a:schemeClr val="tx1"/>
              </a:solidFill>
            </a:endParaRPr>
          </a:p>
        </p:txBody>
      </p:sp>
      <p:sp>
        <p:nvSpPr>
          <p:cNvPr id="10" name="Left Arrow 9"/>
          <p:cNvSpPr/>
          <p:nvPr/>
        </p:nvSpPr>
        <p:spPr>
          <a:xfrm>
            <a:off x="1632636" y="4724400"/>
            <a:ext cx="6553200" cy="457200"/>
          </a:xfrm>
          <a:prstGeom prst="leftArrow">
            <a:avLst/>
          </a:prstGeom>
          <a:solidFill>
            <a:schemeClr val="accent6">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Select a unit and use this button to find it on our map.</a:t>
            </a:r>
            <a:endParaRPr lang="en-US" sz="1600" dirty="0">
              <a:solidFill>
                <a:schemeClr val="tx1"/>
              </a:solidFill>
            </a:endParaRPr>
          </a:p>
        </p:txBody>
      </p:sp>
      <p:sp>
        <p:nvSpPr>
          <p:cNvPr id="11" name="Left Arrow 10"/>
          <p:cNvSpPr/>
          <p:nvPr/>
        </p:nvSpPr>
        <p:spPr>
          <a:xfrm>
            <a:off x="1609982" y="5257800"/>
            <a:ext cx="6553200" cy="457200"/>
          </a:xfrm>
          <a:prstGeom prst="leftArrow">
            <a:avLst/>
          </a:prstGeom>
          <a:solidFill>
            <a:schemeClr val="accent6">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Select a unit and use this button to access the Call Details screen.</a:t>
            </a:r>
            <a:endParaRPr lang="en-US" sz="1600" dirty="0">
              <a:solidFill>
                <a:schemeClr val="tx1"/>
              </a:solidFill>
            </a:endParaRPr>
          </a:p>
        </p:txBody>
      </p:sp>
      <p:sp>
        <p:nvSpPr>
          <p:cNvPr id="12" name="Left Arrow 11"/>
          <p:cNvSpPr/>
          <p:nvPr/>
        </p:nvSpPr>
        <p:spPr>
          <a:xfrm>
            <a:off x="1609982" y="5867400"/>
            <a:ext cx="6553200" cy="457200"/>
          </a:xfrm>
          <a:prstGeom prst="leftArrow">
            <a:avLst/>
          </a:prstGeom>
          <a:solidFill>
            <a:schemeClr val="accent6">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Select a unit and use this button to track it on our map.</a:t>
            </a:r>
            <a:endParaRPr lang="en-US" sz="1600" dirty="0">
              <a:solidFill>
                <a:schemeClr val="tx1"/>
              </a:solidFill>
            </a:endParaRPr>
          </a:p>
        </p:txBody>
      </p:sp>
      <p:sp>
        <p:nvSpPr>
          <p:cNvPr id="13" name="Left Arrow 12"/>
          <p:cNvSpPr/>
          <p:nvPr/>
        </p:nvSpPr>
        <p:spPr>
          <a:xfrm>
            <a:off x="1609982" y="3581400"/>
            <a:ext cx="6553200" cy="457200"/>
          </a:xfrm>
          <a:prstGeom prst="leftArrow">
            <a:avLst/>
          </a:prstGeom>
          <a:solidFill>
            <a:schemeClr val="accent6">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Shows all units assigned to your event.</a:t>
            </a:r>
            <a:endParaRPr lang="en-US" sz="1600" dirty="0">
              <a:solidFill>
                <a:schemeClr val="tx1"/>
              </a:solidFill>
            </a:endParaRPr>
          </a:p>
        </p:txBody>
      </p:sp>
      <p:sp>
        <p:nvSpPr>
          <p:cNvPr id="8" name="Rounded Rectangle 7"/>
          <p:cNvSpPr/>
          <p:nvPr/>
        </p:nvSpPr>
        <p:spPr>
          <a:xfrm>
            <a:off x="607025" y="7086600"/>
            <a:ext cx="9144000" cy="609600"/>
          </a:xfrm>
          <a:prstGeom prst="roundRect">
            <a:avLst/>
          </a:prstGeom>
          <a:solidFill>
            <a:schemeClr val="accent6">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Assigned to Event – Shows all units assigned to any event.</a:t>
            </a:r>
          </a:p>
          <a:p>
            <a:pPr algn="ctr"/>
            <a:r>
              <a:rPr lang="en-US" sz="1600" dirty="0" smtClean="0">
                <a:solidFill>
                  <a:schemeClr val="tx1"/>
                </a:solidFill>
              </a:rPr>
              <a:t>My Station – Shows all units from your station.  (S3 &amp; S12 are displayed together, as are R3 and R12)</a:t>
            </a:r>
            <a:endParaRPr lang="en-US" sz="1600" dirty="0">
              <a:solidFill>
                <a:schemeClr val="tx1"/>
              </a:solidFill>
            </a:endParaRPr>
          </a:p>
        </p:txBody>
      </p:sp>
      <p:cxnSp>
        <p:nvCxnSpPr>
          <p:cNvPr id="15" name="Elbow Connector 14"/>
          <p:cNvCxnSpPr>
            <a:stCxn id="29" idx="1"/>
            <a:endCxn id="8" idx="1"/>
          </p:cNvCxnSpPr>
          <p:nvPr/>
        </p:nvCxnSpPr>
        <p:spPr>
          <a:xfrm rot="10800000" flipV="1">
            <a:off x="607026" y="2895600"/>
            <a:ext cx="302227" cy="4495800"/>
          </a:xfrm>
          <a:prstGeom prst="bentConnector3">
            <a:avLst>
              <a:gd name="adj1" fmla="val 175639"/>
            </a:avLst>
          </a:prstGeom>
          <a:ln w="444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909252" y="2362200"/>
            <a:ext cx="614748" cy="1066800"/>
          </a:xfrm>
          <a:prstGeom prst="round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535" y="1136889"/>
            <a:ext cx="7814624" cy="583534"/>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Tree>
    <p:extLst>
      <p:ext uri="{BB962C8B-B14F-4D97-AF65-F5344CB8AC3E}">
        <p14:creationId xmlns:p14="http://schemas.microsoft.com/office/powerpoint/2010/main" val="403266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22" presetClass="entr" presetSubtype="4"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down)">
                                      <p:cBhvr>
                                        <p:cTn id="14" dur="500"/>
                                        <p:tgtEl>
                                          <p:spTgt spid="2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3"/>
                                        </p:tgtEl>
                                        <p:attrNameLst>
                                          <p:attrName>style.visibility</p:attrName>
                                        </p:attrNameLst>
                                      </p:cBhvr>
                                      <p:to>
                                        <p:strVal val="hidden"/>
                                      </p:to>
                                    </p:set>
                                  </p:childTnLst>
                                </p:cTn>
                              </p:par>
                              <p:par>
                                <p:cTn id="36" presetID="2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2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0"/>
                                        </p:tgtEl>
                                        <p:attrNameLst>
                                          <p:attrName>style.visibility</p:attrName>
                                        </p:attrNameLst>
                                      </p:cBhvr>
                                      <p:to>
                                        <p:strVal val="hidden"/>
                                      </p:to>
                                    </p:set>
                                  </p:childTnLst>
                                </p:cTn>
                              </p:par>
                              <p:par>
                                <p:cTn id="50" presetID="22" presetClass="entr" presetSubtype="4"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1"/>
                                        </p:tgtEl>
                                        <p:attrNameLst>
                                          <p:attrName>style.visibility</p:attrName>
                                        </p:attrNameLst>
                                      </p:cBhvr>
                                      <p:to>
                                        <p:strVal val="hidden"/>
                                      </p:to>
                                    </p:set>
                                  </p:childTnLst>
                                </p:cTn>
                              </p:par>
                              <p:par>
                                <p:cTn id="57" presetID="2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P spid="10" grpId="1" animBg="1"/>
      <p:bldP spid="11" grpId="0" animBg="1"/>
      <p:bldP spid="11" grpId="1" animBg="1"/>
      <p:bldP spid="12" grpId="0" animBg="1"/>
      <p:bldP spid="13" grpId="0" animBg="1"/>
      <p:bldP spid="13" grpId="1" animBg="1"/>
      <p:bldP spid="8" grpId="0" animBg="1"/>
      <p:bldP spid="8" grpId="1" animBg="1"/>
      <p:bldP spid="29" grpId="0" animBg="1"/>
      <p:bldP spid="2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67"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STATUS Screen</a:t>
            </a:r>
            <a:endParaRPr lang="en-US" sz="2000" dirty="0">
              <a:solidFill>
                <a:schemeClr val="tx1"/>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0" y="2362200"/>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Arrow 1"/>
          <p:cNvSpPr/>
          <p:nvPr/>
        </p:nvSpPr>
        <p:spPr>
          <a:xfrm>
            <a:off x="1485900" y="3228504"/>
            <a:ext cx="685800" cy="838200"/>
          </a:xfrm>
          <a:prstGeom prst="upArrow">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08554" y="4066704"/>
            <a:ext cx="3139646" cy="810096"/>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Green Inset Square = MDT On</a:t>
            </a:r>
          </a:p>
          <a:p>
            <a:pPr algn="ctr"/>
            <a:r>
              <a:rPr lang="en-US" sz="1600" dirty="0" smtClean="0">
                <a:solidFill>
                  <a:schemeClr val="tx1"/>
                </a:solidFill>
              </a:rPr>
              <a:t>Red Inset Square = MDT Off</a:t>
            </a:r>
          </a:p>
          <a:p>
            <a:pPr algn="ctr"/>
            <a:r>
              <a:rPr lang="en-US" sz="1600" dirty="0" smtClean="0">
                <a:solidFill>
                  <a:schemeClr val="tx1"/>
                </a:solidFill>
              </a:rPr>
              <a:t>No Inset Square = No MDT</a:t>
            </a:r>
            <a:endParaRPr lang="en-US" sz="1600" dirty="0">
              <a:solidFill>
                <a:schemeClr val="tx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76400" y="2791618"/>
            <a:ext cx="304800" cy="295275"/>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1127734"/>
            <a:ext cx="7814624" cy="583534"/>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
        <p:nvSpPr>
          <p:cNvPr id="13" name="Up Arrow 12"/>
          <p:cNvSpPr/>
          <p:nvPr/>
        </p:nvSpPr>
        <p:spPr>
          <a:xfrm>
            <a:off x="1609982" y="2133599"/>
            <a:ext cx="6575854" cy="1600202"/>
          </a:xfrm>
          <a:prstGeom prst="upArrow">
            <a:avLst>
              <a:gd name="adj1" fmla="val 55504"/>
              <a:gd name="adj2" fmla="val 50000"/>
            </a:avLst>
          </a:prstGeom>
          <a:solidFill>
            <a:schemeClr val="accent6">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Pressing on any column heading will change the sort option from A-Z to Z-A.  Your unit is always listed at the top.</a:t>
            </a:r>
            <a:endParaRPr lang="en-US" sz="1600" dirty="0">
              <a:solidFill>
                <a:schemeClr val="tx1"/>
              </a:solidFill>
            </a:endParaRPr>
          </a:p>
        </p:txBody>
      </p:sp>
      <p:sp>
        <p:nvSpPr>
          <p:cNvPr id="3" name="Up Arrow 2"/>
          <p:cNvSpPr/>
          <p:nvPr/>
        </p:nvSpPr>
        <p:spPr>
          <a:xfrm>
            <a:off x="5805823" y="3429000"/>
            <a:ext cx="2362200" cy="2334096"/>
          </a:xfrm>
          <a:prstGeom prst="upArrow">
            <a:avLst/>
          </a:prstGeom>
          <a:solidFill>
            <a:schemeClr val="accent6">
              <a:lumMod val="75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Double clicking on a unit will initiate an IM session.</a:t>
            </a:r>
            <a:endParaRPr lang="en-US" sz="1600" dirty="0">
              <a:solidFill>
                <a:schemeClr val="tx1"/>
              </a:solidFill>
            </a:endParaRPr>
          </a:p>
        </p:txBody>
      </p:sp>
    </p:spTree>
    <p:extLst>
      <p:ext uri="{BB962C8B-B14F-4D97-AF65-F5344CB8AC3E}">
        <p14:creationId xmlns:p14="http://schemas.microsoft.com/office/powerpoint/2010/main" val="427049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3" grpId="0" animBg="1"/>
      <p:bldP spid="3" grpId="0" animBg="1"/>
      <p:bldP spid="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75"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STATUS Screen</a:t>
            </a:r>
            <a:endParaRPr lang="en-US" sz="2000" dirty="0">
              <a:solidFill>
                <a:schemeClr val="tx1"/>
              </a:solidFill>
            </a:endParaRPr>
          </a:p>
        </p:txBody>
      </p:sp>
      <p:sp>
        <p:nvSpPr>
          <p:cNvPr id="2" name="Right Arrow 1"/>
          <p:cNvSpPr/>
          <p:nvPr/>
        </p:nvSpPr>
        <p:spPr>
          <a:xfrm>
            <a:off x="228600" y="2057400"/>
            <a:ext cx="1828800" cy="381000"/>
          </a:xfrm>
          <a:prstGeom prst="rightArrow">
            <a:avLst/>
          </a:prstGeom>
          <a:solidFill>
            <a:schemeClr val="accent6">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Green/</a:t>
            </a:r>
            <a:r>
              <a:rPr lang="en-US" sz="1600" dirty="0" err="1" smtClean="0">
                <a:solidFill>
                  <a:schemeClr val="tx1"/>
                </a:solidFill>
              </a:rPr>
              <a:t>Enroute</a:t>
            </a:r>
            <a:endParaRPr lang="en-US" sz="1600" dirty="0">
              <a:solidFill>
                <a:schemeClr val="tx1"/>
              </a:solidFill>
            </a:endParaRPr>
          </a:p>
        </p:txBody>
      </p:sp>
      <p:sp>
        <p:nvSpPr>
          <p:cNvPr id="6" name="Right Arrow 5"/>
          <p:cNvSpPr/>
          <p:nvPr/>
        </p:nvSpPr>
        <p:spPr>
          <a:xfrm>
            <a:off x="228600" y="3069021"/>
            <a:ext cx="1828800" cy="381000"/>
          </a:xfrm>
          <a:prstGeom prst="rightArrow">
            <a:avLst/>
          </a:prstGeom>
          <a:solidFill>
            <a:schemeClr val="accent6">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Orange/Available</a:t>
            </a:r>
            <a:endParaRPr lang="en-US" sz="1600" dirty="0">
              <a:solidFill>
                <a:schemeClr val="tx1"/>
              </a:solidFill>
            </a:endParaRPr>
          </a:p>
        </p:txBody>
      </p:sp>
      <p:sp>
        <p:nvSpPr>
          <p:cNvPr id="7" name="Right Arrow 6"/>
          <p:cNvSpPr/>
          <p:nvPr/>
        </p:nvSpPr>
        <p:spPr>
          <a:xfrm>
            <a:off x="228600" y="3753755"/>
            <a:ext cx="1828799" cy="381000"/>
          </a:xfrm>
          <a:prstGeom prst="rightArrow">
            <a:avLst/>
          </a:prstGeom>
          <a:solidFill>
            <a:schemeClr val="accent6">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chemeClr val="tx1"/>
                </a:solidFill>
              </a:rPr>
              <a:t>Cayan</a:t>
            </a:r>
            <a:r>
              <a:rPr lang="en-US" sz="1600" dirty="0" smtClean="0">
                <a:solidFill>
                  <a:schemeClr val="tx1"/>
                </a:solidFill>
              </a:rPr>
              <a:t>/Unavailable</a:t>
            </a:r>
            <a:endParaRPr lang="en-US" sz="1600" dirty="0">
              <a:solidFill>
                <a:schemeClr val="tx1"/>
              </a:solidFill>
            </a:endParaRPr>
          </a:p>
        </p:txBody>
      </p:sp>
      <p:sp>
        <p:nvSpPr>
          <p:cNvPr id="8" name="Right Arrow 7"/>
          <p:cNvSpPr/>
          <p:nvPr/>
        </p:nvSpPr>
        <p:spPr>
          <a:xfrm>
            <a:off x="228600" y="4800600"/>
            <a:ext cx="1828799" cy="381000"/>
          </a:xfrm>
          <a:prstGeom prst="rightArrow">
            <a:avLst/>
          </a:prstGeom>
          <a:solidFill>
            <a:schemeClr val="accent6">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chemeClr val="tx1"/>
                </a:solidFill>
              </a:rPr>
              <a:t>Dk</a:t>
            </a:r>
            <a:r>
              <a:rPr lang="en-US" sz="1600" dirty="0" smtClean="0">
                <a:solidFill>
                  <a:schemeClr val="tx1"/>
                </a:solidFill>
              </a:rPr>
              <a:t> Blue/Selected</a:t>
            </a:r>
            <a:endParaRPr lang="en-US" sz="1600" dirty="0">
              <a:solidFill>
                <a:schemeClr val="tx1"/>
              </a:solidFill>
            </a:endParaRPr>
          </a:p>
        </p:txBody>
      </p:sp>
      <p:sp>
        <p:nvSpPr>
          <p:cNvPr id="9" name="Right Arrow 8"/>
          <p:cNvSpPr/>
          <p:nvPr/>
        </p:nvSpPr>
        <p:spPr>
          <a:xfrm>
            <a:off x="228600" y="6172200"/>
            <a:ext cx="1828800" cy="381000"/>
          </a:xfrm>
          <a:prstGeom prst="rightArrow">
            <a:avLst/>
          </a:prstGeom>
          <a:solidFill>
            <a:schemeClr val="accent6">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Yellow/Arrived</a:t>
            </a:r>
            <a:endParaRPr lang="en-US" sz="1600" dirty="0">
              <a:solidFill>
                <a:schemeClr val="tx1"/>
              </a:solidFill>
            </a:endParaRPr>
          </a:p>
        </p:txBody>
      </p:sp>
      <p:sp>
        <p:nvSpPr>
          <p:cNvPr id="10" name="Right Arrow 9"/>
          <p:cNvSpPr/>
          <p:nvPr/>
        </p:nvSpPr>
        <p:spPr>
          <a:xfrm>
            <a:off x="228600" y="5791200"/>
            <a:ext cx="1828799" cy="381000"/>
          </a:xfrm>
          <a:prstGeom prst="rightArrow">
            <a:avLst/>
          </a:prstGeom>
          <a:solidFill>
            <a:schemeClr val="accent6">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Clear/Avail in </a:t>
            </a:r>
            <a:r>
              <a:rPr lang="en-US" sz="1600" dirty="0" err="1" smtClean="0">
                <a:solidFill>
                  <a:schemeClr val="tx1"/>
                </a:solidFill>
              </a:rPr>
              <a:t>Qtrs</a:t>
            </a:r>
            <a:endParaRPr lang="en-US" sz="1600" dirty="0">
              <a:solidFill>
                <a:schemeClr val="tx1"/>
              </a:solidFill>
            </a:endParaRPr>
          </a:p>
        </p:txBody>
      </p:sp>
      <p:sp>
        <p:nvSpPr>
          <p:cNvPr id="5" name="Rounded Rectangle 4"/>
          <p:cNvSpPr/>
          <p:nvPr/>
        </p:nvSpPr>
        <p:spPr>
          <a:xfrm>
            <a:off x="909251" y="7239000"/>
            <a:ext cx="8387149" cy="3810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Every color has a meaning – every color change is a unit status change.  Status colors are also indicated on the map AVL icons.         </a:t>
            </a:r>
            <a:endParaRPr lang="en-US" sz="1600" dirty="0">
              <a:solidFill>
                <a:schemeClr val="tx1"/>
              </a:solidFill>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45487" y="2362200"/>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5219700" y="2487996"/>
            <a:ext cx="2971800" cy="581025"/>
          </a:xfrm>
          <a:prstGeom prst="roundRect">
            <a:avLst/>
          </a:prstGeom>
          <a:solidFill>
            <a:schemeClr val="accent6">
              <a:lumMod val="7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         Not Shown – Red = Hold</a:t>
            </a:r>
            <a:endParaRPr lang="en-US" sz="1600" dirty="0">
              <a:solidFill>
                <a:schemeClr val="tx1"/>
              </a:solidFill>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1127734"/>
            <a:ext cx="7814624" cy="583534"/>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2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0"/>
                                        </p:tgtEl>
                                        <p:attrNameLst>
                                          <p:attrName>style.visibility</p:attrName>
                                        </p:attrNameLst>
                                      </p:cBhvr>
                                      <p:to>
                                        <p:strVal val="hidden"/>
                                      </p:to>
                                    </p:set>
                                  </p:childTnLst>
                                </p:cTn>
                              </p:par>
                              <p:par>
                                <p:cTn id="40" presetID="2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2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79"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5" name="Rectangle 4"/>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KeyMap</a:t>
            </a:r>
            <a:r>
              <a:rPr lang="en-US" sz="2000" dirty="0" smtClean="0">
                <a:solidFill>
                  <a:schemeClr val="tx1"/>
                </a:solidFill>
              </a:rPr>
              <a:t> Screen</a:t>
            </a:r>
            <a:endParaRPr lang="en-US" sz="2000" dirty="0">
              <a:solidFill>
                <a:schemeClr val="tx1"/>
              </a:solidFill>
            </a:endParaRP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0" y="3094037"/>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1517250" y="1735137"/>
            <a:ext cx="6864747" cy="533400"/>
          </a:xfrm>
          <a:prstGeom prst="leftArrow">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Zooms in on center of screen (double tap on screen has same effect).</a:t>
            </a:r>
            <a:endParaRPr lang="en-US" sz="1600" dirty="0">
              <a:solidFill>
                <a:schemeClr val="tx1"/>
              </a:solidFill>
            </a:endParaRPr>
          </a:p>
        </p:txBody>
      </p:sp>
      <p:sp>
        <p:nvSpPr>
          <p:cNvPr id="9" name="Left Arrow 8"/>
          <p:cNvSpPr/>
          <p:nvPr/>
        </p:nvSpPr>
        <p:spPr>
          <a:xfrm>
            <a:off x="1553480" y="2902843"/>
            <a:ext cx="6854451" cy="533400"/>
          </a:xfrm>
          <a:prstGeom prst="leftArrow">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Opens a secondary window with additional functions</a:t>
            </a:r>
            <a:endParaRPr lang="en-US" sz="1600" dirty="0">
              <a:solidFill>
                <a:schemeClr val="tx1"/>
              </a:solidFill>
            </a:endParaRPr>
          </a:p>
        </p:txBody>
      </p:sp>
      <p:sp>
        <p:nvSpPr>
          <p:cNvPr id="10" name="Left Arrow 9"/>
          <p:cNvSpPr/>
          <p:nvPr/>
        </p:nvSpPr>
        <p:spPr>
          <a:xfrm>
            <a:off x="1561011" y="3479637"/>
            <a:ext cx="6864749" cy="533400"/>
          </a:xfrm>
          <a:prstGeom prst="leftArrow">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Turns aerial photos on and off</a:t>
            </a:r>
            <a:endParaRPr lang="en-US" sz="1600" dirty="0">
              <a:solidFill>
                <a:schemeClr val="tx1"/>
              </a:solidFill>
            </a:endParaRPr>
          </a:p>
        </p:txBody>
      </p:sp>
      <p:sp>
        <p:nvSpPr>
          <p:cNvPr id="12" name="Left Arrow 11"/>
          <p:cNvSpPr/>
          <p:nvPr/>
        </p:nvSpPr>
        <p:spPr>
          <a:xfrm>
            <a:off x="1571308" y="4127348"/>
            <a:ext cx="6854452" cy="533400"/>
          </a:xfrm>
          <a:prstGeom prst="leftArrow">
            <a:avLst/>
          </a:prstGeom>
          <a:solidFill>
            <a:schemeClr val="accent6">
              <a:lumMod val="75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Tracks your location. Press button again to turn tracking off. </a:t>
            </a:r>
            <a:endParaRPr lang="en-US" sz="1600" dirty="0">
              <a:solidFill>
                <a:schemeClr val="tx1"/>
              </a:solidFill>
            </a:endParaRPr>
          </a:p>
        </p:txBody>
      </p:sp>
      <p:sp>
        <p:nvSpPr>
          <p:cNvPr id="15" name="Left Arrow 14"/>
          <p:cNvSpPr/>
          <p:nvPr/>
        </p:nvSpPr>
        <p:spPr>
          <a:xfrm>
            <a:off x="1571308" y="4660748"/>
            <a:ext cx="6854452" cy="533400"/>
          </a:xfrm>
          <a:prstGeom prst="leftArrow">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Opens a secondary window to selectively close roads</a:t>
            </a:r>
            <a:endParaRPr lang="en-US" sz="1600" dirty="0">
              <a:solidFill>
                <a:schemeClr val="tx1"/>
              </a:solidFill>
            </a:endParaRPr>
          </a:p>
        </p:txBody>
      </p:sp>
      <p:sp>
        <p:nvSpPr>
          <p:cNvPr id="22" name="Down Arrow Callout 21"/>
          <p:cNvSpPr/>
          <p:nvPr/>
        </p:nvSpPr>
        <p:spPr>
          <a:xfrm>
            <a:off x="6029582" y="5354592"/>
            <a:ext cx="990600" cy="1262449"/>
          </a:xfrm>
          <a:prstGeom prst="downArrowCallout">
            <a:avLst>
              <a:gd name="adj1" fmla="val 25000"/>
              <a:gd name="adj2" fmla="val 25000"/>
              <a:gd name="adj3" fmla="val 25000"/>
              <a:gd name="adj4" fmla="val 73438"/>
            </a:avLst>
          </a:prstGeom>
          <a:solidFill>
            <a:schemeClr val="accent6">
              <a:lumMod val="7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Status of tracking function</a:t>
            </a:r>
            <a:endParaRPr lang="en-US" sz="1600" dirty="0">
              <a:solidFill>
                <a:schemeClr val="tx1"/>
              </a:solidFill>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7" y="1127734"/>
            <a:ext cx="7814624" cy="583534"/>
          </a:xfrm>
          <a:prstGeom prst="rect">
            <a:avLst/>
          </a:prstGeom>
        </p:spPr>
      </p:pic>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7" y="1711269"/>
            <a:ext cx="595876" cy="4905773"/>
          </a:xfrm>
          <a:prstGeom prst="rect">
            <a:avLst/>
          </a:prstGeom>
        </p:spPr>
      </p:pic>
      <p:sp>
        <p:nvSpPr>
          <p:cNvPr id="20" name="Left Arrow 19"/>
          <p:cNvSpPr/>
          <p:nvPr/>
        </p:nvSpPr>
        <p:spPr>
          <a:xfrm>
            <a:off x="1571309" y="2304656"/>
            <a:ext cx="6854451" cy="533400"/>
          </a:xfrm>
          <a:prstGeom prst="leftArrow">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Zooms out from center of screen</a:t>
            </a:r>
            <a:endParaRPr lang="en-US" sz="1600" dirty="0">
              <a:solidFill>
                <a:schemeClr val="tx1"/>
              </a:solidFill>
            </a:endParaRPr>
          </a:p>
        </p:txBody>
      </p:sp>
      <p:sp>
        <p:nvSpPr>
          <p:cNvPr id="21" name="Left Arrow 20"/>
          <p:cNvSpPr/>
          <p:nvPr/>
        </p:nvSpPr>
        <p:spPr>
          <a:xfrm>
            <a:off x="1611241" y="5194148"/>
            <a:ext cx="6854452" cy="533400"/>
          </a:xfrm>
          <a:prstGeom prst="leftArrow">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Opens a secondary window with measurement options </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2"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1" presetClass="exit" presetSubtype="0" fill="hold" grpId="1" nodeType="withEffect">
                                  <p:stCondLst>
                                    <p:cond delay="0"/>
                                  </p:stCondLst>
                                  <p:childTnLst>
                                    <p:set>
                                      <p:cBhvr>
                                        <p:cTn id="43" dur="1" fill="hold">
                                          <p:stCondLst>
                                            <p:cond delay="0"/>
                                          </p:stCondLst>
                                        </p:cTn>
                                        <p:tgtEl>
                                          <p:spTgt spid="22"/>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1" presetClass="exit" presetSubtype="0" fill="hold" grpId="1"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P spid="10" grpId="1" animBg="1"/>
      <p:bldP spid="12" grpId="0" animBg="1"/>
      <p:bldP spid="12" grpId="1" animBg="1"/>
      <p:bldP spid="15" grpId="0" animBg="1"/>
      <p:bldP spid="15" grpId="1" animBg="1"/>
      <p:bldP spid="22" grpId="0" animBg="1"/>
      <p:bldP spid="22" grpId="1" animBg="1"/>
      <p:bldP spid="20" grpId="1" animBg="1"/>
      <p:bldP spid="20" grpId="2"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83"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161" y="1735137"/>
            <a:ext cx="597090" cy="4894263"/>
          </a:xfrm>
          <a:prstGeom prst="rect">
            <a:avLst/>
          </a:prstGeom>
        </p:spPr>
      </p:pic>
      <p:sp>
        <p:nvSpPr>
          <p:cNvPr id="5" name="Rectangle 4"/>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KeyMap</a:t>
            </a:r>
            <a:r>
              <a:rPr lang="en-US" sz="2000" dirty="0" smtClean="0">
                <a:solidFill>
                  <a:schemeClr val="tx1"/>
                </a:solidFill>
              </a:rPr>
              <a:t> Screen</a:t>
            </a:r>
            <a:endParaRPr lang="en-US" sz="2000" dirty="0">
              <a:solidFill>
                <a:schemeClr val="tx1"/>
              </a:solidFill>
            </a:endParaRPr>
          </a:p>
        </p:txBody>
      </p:sp>
      <p:pic>
        <p:nvPicPr>
          <p:cNvPr id="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0" y="3094037"/>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53743" y="3786186"/>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5638800" y="4893279"/>
            <a:ext cx="2209800" cy="12954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Event Icons</a:t>
            </a:r>
          </a:p>
          <a:p>
            <a:pPr algn="ctr"/>
            <a:r>
              <a:rPr lang="en-US" sz="1600" dirty="0" smtClean="0">
                <a:solidFill>
                  <a:schemeClr val="tx1"/>
                </a:solidFill>
              </a:rPr>
              <a:t>Blue = EMS</a:t>
            </a:r>
          </a:p>
          <a:p>
            <a:pPr algn="ctr"/>
            <a:r>
              <a:rPr lang="en-US" sz="1600" dirty="0" smtClean="0">
                <a:solidFill>
                  <a:schemeClr val="tx1"/>
                </a:solidFill>
              </a:rPr>
              <a:t>Red = Fire</a:t>
            </a:r>
          </a:p>
          <a:p>
            <a:pPr algn="ctr"/>
            <a:r>
              <a:rPr lang="en-US" sz="1600" dirty="0" smtClean="0">
                <a:solidFill>
                  <a:schemeClr val="tx1"/>
                </a:solidFill>
              </a:rPr>
              <a:t>Green = Police</a:t>
            </a:r>
          </a:p>
          <a:p>
            <a:pPr algn="ctr"/>
            <a:r>
              <a:rPr lang="en-US" sz="1600" dirty="0" smtClean="0">
                <a:solidFill>
                  <a:schemeClr val="tx1"/>
                </a:solidFill>
              </a:rPr>
              <a:t>Orange = CCG</a:t>
            </a:r>
            <a:endParaRPr lang="en-US" sz="1600" dirty="0">
              <a:solidFill>
                <a:schemeClr val="tx1"/>
              </a:solidFill>
            </a:endParaRPr>
          </a:p>
        </p:txBody>
      </p:sp>
      <p:cxnSp>
        <p:nvCxnSpPr>
          <p:cNvPr id="10" name="Elbow Connector 9"/>
          <p:cNvCxnSpPr/>
          <p:nvPr/>
        </p:nvCxnSpPr>
        <p:spPr>
          <a:xfrm rot="10800000">
            <a:off x="5504656" y="4182268"/>
            <a:ext cx="1239044" cy="719246"/>
          </a:xfrm>
          <a:prstGeom prst="bentConnector3">
            <a:avLst>
              <a:gd name="adj1" fmla="val -861"/>
            </a:avLst>
          </a:prstGeom>
          <a:ln w="444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057400" y="3813090"/>
            <a:ext cx="1752600" cy="17526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Tip:  Hovering over event icons with the cursor shows event information</a:t>
            </a:r>
            <a:endParaRPr lang="en-US" sz="1600" dirty="0">
              <a:solidFill>
                <a:schemeClr val="tx1"/>
              </a:solidFill>
            </a:endParaRPr>
          </a:p>
        </p:txBody>
      </p:sp>
      <p:sp>
        <p:nvSpPr>
          <p:cNvPr id="14" name="Rounded Rectangle 13"/>
          <p:cNvSpPr/>
          <p:nvPr/>
        </p:nvSpPr>
        <p:spPr>
          <a:xfrm>
            <a:off x="4114800" y="1981200"/>
            <a:ext cx="2247900" cy="9906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Unit status colors match those on the Status screen</a:t>
            </a:r>
            <a:endParaRPr lang="en-US" sz="1600" dirty="0">
              <a:solidFill>
                <a:schemeClr val="tx1"/>
              </a:solidFill>
            </a:endParaRPr>
          </a:p>
        </p:txBody>
      </p:sp>
      <p:cxnSp>
        <p:nvCxnSpPr>
          <p:cNvPr id="16" name="Elbow Connector 15"/>
          <p:cNvCxnSpPr/>
          <p:nvPr/>
        </p:nvCxnSpPr>
        <p:spPr>
          <a:xfrm rot="5400000">
            <a:off x="3295650" y="3143250"/>
            <a:ext cx="1485900" cy="152400"/>
          </a:xfrm>
          <a:prstGeom prst="bentConnector3">
            <a:avLst>
              <a:gd name="adj1" fmla="val -2391"/>
            </a:avLst>
          </a:prstGeom>
          <a:ln w="444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920161" y="7162800"/>
            <a:ext cx="8230189" cy="3810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 </a:t>
            </a:r>
            <a:r>
              <a:rPr lang="en-US" sz="1600" dirty="0" err="1" smtClean="0">
                <a:solidFill>
                  <a:schemeClr val="tx1"/>
                </a:solidFill>
              </a:rPr>
              <a:t>KeyMap</a:t>
            </a:r>
            <a:r>
              <a:rPr lang="en-US" sz="1600" dirty="0" smtClean="0">
                <a:solidFill>
                  <a:schemeClr val="tx1"/>
                </a:solidFill>
              </a:rPr>
              <a:t> to see the position of units that are on the scene and those still responding.</a:t>
            </a:r>
            <a:endParaRPr lang="en-US" sz="1600" dirty="0">
              <a:solidFill>
                <a:schemeClr val="tx1"/>
              </a:solidFill>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7" y="1121391"/>
            <a:ext cx="7814624" cy="583534"/>
          </a:xfrm>
          <a:prstGeom prst="rect">
            <a:avLst/>
          </a:prstGeom>
        </p:spPr>
      </p:pic>
      <p:pic>
        <p:nvPicPr>
          <p:cNvPr id="17" name="Picture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7787" y="1711269"/>
            <a:ext cx="595876" cy="49057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87"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0507" y="1712483"/>
            <a:ext cx="597090" cy="4894263"/>
          </a:xfrm>
          <a:prstGeom prst="rect">
            <a:avLst/>
          </a:prstGeom>
        </p:spPr>
      </p:pic>
      <p:pic>
        <p:nvPicPr>
          <p:cNvPr id="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0" y="3094037"/>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248400" y="1842550"/>
            <a:ext cx="1752600" cy="16764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Lots are shown on the map for new construction until updated photos are obtained.  </a:t>
            </a:r>
            <a:endParaRPr lang="en-US" sz="1600" dirty="0">
              <a:solidFill>
                <a:schemeClr val="tx1"/>
              </a:solidFill>
            </a:endParaRPr>
          </a:p>
        </p:txBody>
      </p:sp>
      <p:sp>
        <p:nvSpPr>
          <p:cNvPr id="9" name="Rectangle 8"/>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KeyMap</a:t>
            </a:r>
            <a:r>
              <a:rPr lang="en-US" sz="2000" dirty="0" smtClean="0">
                <a:solidFill>
                  <a:schemeClr val="tx1"/>
                </a:solidFill>
              </a:rPr>
              <a:t> Screen</a:t>
            </a:r>
            <a:endParaRPr lang="en-US" sz="2000" dirty="0">
              <a:solidFill>
                <a:schemeClr val="tx1"/>
              </a:solidFill>
            </a:endParaRPr>
          </a:p>
        </p:txBody>
      </p:sp>
      <p:sp>
        <p:nvSpPr>
          <p:cNvPr id="7" name="Rounded Rectangle 6"/>
          <p:cNvSpPr/>
          <p:nvPr/>
        </p:nvSpPr>
        <p:spPr>
          <a:xfrm>
            <a:off x="940507" y="7162800"/>
            <a:ext cx="8209843"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As you zoom in and out, layers are turned on and off automatically.  In this case we have zoomed in until hydrants and house number are visible.</a:t>
            </a:r>
            <a:endParaRPr lang="en-US" sz="1600" dirty="0">
              <a:solidFill>
                <a:schemeClr val="tx1"/>
              </a:solidFill>
            </a:endParaRPr>
          </a:p>
        </p:txBody>
      </p:sp>
      <p:sp>
        <p:nvSpPr>
          <p:cNvPr id="10" name="Rounded Rectangle 9"/>
          <p:cNvSpPr/>
          <p:nvPr/>
        </p:nvSpPr>
        <p:spPr>
          <a:xfrm>
            <a:off x="1537597" y="1842550"/>
            <a:ext cx="1586603" cy="151025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Layer information is updated by </a:t>
            </a:r>
            <a:r>
              <a:rPr lang="en-US" sz="1600" dirty="0" err="1" smtClean="0">
                <a:solidFill>
                  <a:schemeClr val="tx1"/>
                </a:solidFill>
              </a:rPr>
              <a:t>DoES</a:t>
            </a:r>
            <a:r>
              <a:rPr lang="en-US" sz="1600" dirty="0" smtClean="0">
                <a:solidFill>
                  <a:schemeClr val="tx1"/>
                </a:solidFill>
              </a:rPr>
              <a:t> on a recurring basis.</a:t>
            </a:r>
            <a:endParaRPr lang="en-US" sz="1600" dirty="0">
              <a:solidFill>
                <a:schemeClr val="tx1"/>
              </a:solidFill>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0507" y="1127734"/>
            <a:ext cx="7814624" cy="583534"/>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7787" y="1711269"/>
            <a:ext cx="595876" cy="4905773"/>
          </a:xfrm>
          <a:prstGeom prst="rect">
            <a:avLst/>
          </a:prstGeom>
        </p:spPr>
      </p:pic>
      <p:sp>
        <p:nvSpPr>
          <p:cNvPr id="14" name="Rounded Rectangle 13"/>
          <p:cNvSpPr/>
          <p:nvPr/>
        </p:nvSpPr>
        <p:spPr>
          <a:xfrm>
            <a:off x="4134268" y="5138330"/>
            <a:ext cx="2362200" cy="1266503"/>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 reduce clutter, units with a status of “Available In-Quarters” do NOT plot on the map.</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91"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161" y="1735137"/>
            <a:ext cx="597090" cy="4894263"/>
          </a:xfrm>
          <a:prstGeom prst="rect">
            <a:avLst/>
          </a:prstGeom>
        </p:spPr>
      </p:pic>
      <p:sp>
        <p:nvSpPr>
          <p:cNvPr id="5" name="Rectangle 4"/>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KeyMap</a:t>
            </a:r>
            <a:r>
              <a:rPr lang="en-US" sz="2000" dirty="0" smtClean="0">
                <a:solidFill>
                  <a:schemeClr val="tx1"/>
                </a:solidFill>
              </a:rPr>
              <a:t> Screen</a:t>
            </a:r>
            <a:endParaRPr lang="en-US" sz="2000" dirty="0">
              <a:solidFill>
                <a:schemeClr val="tx1"/>
              </a:solidFill>
            </a:endParaRPr>
          </a:p>
        </p:txBody>
      </p:sp>
      <p:pic>
        <p:nvPicPr>
          <p:cNvPr id="819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0" y="3094037"/>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5562600" y="1981200"/>
            <a:ext cx="2590800" cy="1508918"/>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As you zoom in closer, other icons appear (mobility impaired, static water supplies, landing zones, and </a:t>
            </a:r>
            <a:r>
              <a:rPr lang="en-US" sz="1600" dirty="0" err="1" smtClean="0">
                <a:solidFill>
                  <a:schemeClr val="tx1"/>
                </a:solidFill>
              </a:rPr>
              <a:t>stormwater</a:t>
            </a:r>
            <a:r>
              <a:rPr lang="en-US" sz="1600" dirty="0" smtClean="0">
                <a:solidFill>
                  <a:schemeClr val="tx1"/>
                </a:solidFill>
              </a:rPr>
              <a:t> outfalls).</a:t>
            </a:r>
            <a:endParaRPr lang="en-US" sz="1600" dirty="0">
              <a:solidFill>
                <a:schemeClr val="tx1"/>
              </a:solidFill>
            </a:endParaRPr>
          </a:p>
        </p:txBody>
      </p:sp>
      <p:cxnSp>
        <p:nvCxnSpPr>
          <p:cNvPr id="7" name="Elbow Connector 6"/>
          <p:cNvCxnSpPr/>
          <p:nvPr/>
        </p:nvCxnSpPr>
        <p:spPr>
          <a:xfrm rot="5400000">
            <a:off x="4763621" y="2858620"/>
            <a:ext cx="921941" cy="676018"/>
          </a:xfrm>
          <a:prstGeom prst="bentConnector3">
            <a:avLst>
              <a:gd name="adj1" fmla="val 1749"/>
            </a:avLst>
          </a:prstGeom>
          <a:ln w="444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438400" y="5327822"/>
            <a:ext cx="3810000" cy="10668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Hydrants also appear automatically at certain zoom levels.  Hydrants are color coded in accordance with NFPA, based on information supplied by the AHJ.</a:t>
            </a:r>
            <a:endParaRPr lang="en-US" sz="1600" dirty="0">
              <a:solidFill>
                <a:schemeClr val="tx1"/>
              </a:solidFill>
            </a:endParaRPr>
          </a:p>
        </p:txBody>
      </p:sp>
      <p:cxnSp>
        <p:nvCxnSpPr>
          <p:cNvPr id="11" name="Elbow Connector 10"/>
          <p:cNvCxnSpPr>
            <a:stCxn id="9" idx="0"/>
          </p:cNvCxnSpPr>
          <p:nvPr/>
        </p:nvCxnSpPr>
        <p:spPr>
          <a:xfrm rot="5400000" flipH="1" flipV="1">
            <a:off x="4765589" y="4378411"/>
            <a:ext cx="527222" cy="1371600"/>
          </a:xfrm>
          <a:prstGeom prst="bentConnector2">
            <a:avLst/>
          </a:prstGeom>
          <a:ln w="444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2675" y="1127734"/>
            <a:ext cx="7814624" cy="583534"/>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6512" y="1794639"/>
            <a:ext cx="604387" cy="4775257"/>
          </a:xfrm>
          <a:prstGeom prst="rect">
            <a:avLst/>
          </a:prstGeom>
        </p:spPr>
      </p:pic>
      <p:sp>
        <p:nvSpPr>
          <p:cNvPr id="15" name="Rounded Rectangle 14"/>
          <p:cNvSpPr/>
          <p:nvPr/>
        </p:nvSpPr>
        <p:spPr>
          <a:xfrm>
            <a:off x="838200" y="1712483"/>
            <a:ext cx="838200" cy="1335517"/>
          </a:xfrm>
          <a:prstGeom prst="round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74"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KeyMap</a:t>
            </a:r>
            <a:r>
              <a:rPr lang="en-US" sz="2000" dirty="0" smtClean="0">
                <a:solidFill>
                  <a:schemeClr val="tx1"/>
                </a:solidFill>
              </a:rPr>
              <a:t> Screen</a:t>
            </a:r>
            <a:endParaRPr lang="en-US" sz="2000" dirty="0">
              <a:solidFill>
                <a:schemeClr val="tx1"/>
              </a:solidFill>
            </a:endParaRPr>
          </a:p>
        </p:txBody>
      </p:sp>
      <p:sp>
        <p:nvSpPr>
          <p:cNvPr id="2" name="Rounded Rectangle 1"/>
          <p:cNvSpPr/>
          <p:nvPr/>
        </p:nvSpPr>
        <p:spPr>
          <a:xfrm>
            <a:off x="914400" y="7162800"/>
            <a:ext cx="82296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Hold down the CTRL key and click on the building that you want preplan information for.</a:t>
            </a:r>
            <a:endParaRPr lang="en-US" sz="1600" dirty="0">
              <a:solidFill>
                <a:schemeClr val="tx1"/>
              </a:solidFill>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58200" y="3074987"/>
            <a:ext cx="8747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Callout 4"/>
          <p:cNvSpPr/>
          <p:nvPr/>
        </p:nvSpPr>
        <p:spPr>
          <a:xfrm>
            <a:off x="1447800" y="1750624"/>
            <a:ext cx="3200400" cy="616559"/>
          </a:xfrm>
          <a:prstGeom prst="leftArrowCallout">
            <a:avLst/>
          </a:prstGeom>
          <a:solidFill>
            <a:schemeClr val="accent6">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Return to </a:t>
            </a:r>
            <a:r>
              <a:rPr lang="en-US" sz="1600" dirty="0" err="1" smtClean="0">
                <a:solidFill>
                  <a:schemeClr val="tx1"/>
                </a:solidFill>
              </a:rPr>
              <a:t>Keymap</a:t>
            </a:r>
            <a:endParaRPr lang="en-US" sz="1600" dirty="0">
              <a:solidFill>
                <a:schemeClr val="tx1"/>
              </a:solidFill>
            </a:endParaRPr>
          </a:p>
        </p:txBody>
      </p:sp>
      <p:sp>
        <p:nvSpPr>
          <p:cNvPr id="7" name="Left Arrow Callout 6"/>
          <p:cNvSpPr/>
          <p:nvPr/>
        </p:nvSpPr>
        <p:spPr>
          <a:xfrm>
            <a:off x="2743200" y="5943600"/>
            <a:ext cx="3351213" cy="609600"/>
          </a:xfrm>
          <a:prstGeom prst="leftArrowCallout">
            <a:avLst>
              <a:gd name="adj1" fmla="val 25000"/>
              <a:gd name="adj2" fmla="val 25000"/>
              <a:gd name="adj3" fmla="val 25000"/>
              <a:gd name="adj4" fmla="val 87853"/>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 slide bar to scroll through pages of additional information.</a:t>
            </a:r>
            <a:endParaRPr lang="en-US" sz="1600" dirty="0">
              <a:solidFill>
                <a:schemeClr val="tx1"/>
              </a:solidFill>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1127734"/>
            <a:ext cx="7814624" cy="583534"/>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91"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674" y="1682568"/>
            <a:ext cx="1180925" cy="4946831"/>
          </a:xfrm>
          <a:prstGeom prst="rect">
            <a:avLst/>
          </a:prstGeom>
        </p:spPr>
      </p:pic>
      <p:sp>
        <p:nvSpPr>
          <p:cNvPr id="5" name="Rectangle 4"/>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KeyMap</a:t>
            </a:r>
            <a:r>
              <a:rPr lang="en-US" sz="2000" dirty="0" smtClean="0">
                <a:solidFill>
                  <a:schemeClr val="tx1"/>
                </a:solidFill>
              </a:rPr>
              <a:t> Screen</a:t>
            </a:r>
            <a:endParaRPr lang="en-US" sz="2000" dirty="0">
              <a:solidFill>
                <a:schemeClr val="tx1"/>
              </a:solidFill>
            </a:endParaRPr>
          </a:p>
        </p:txBody>
      </p:sp>
      <p:pic>
        <p:nvPicPr>
          <p:cNvPr id="819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0" y="3094037"/>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2675" y="1127734"/>
            <a:ext cx="7814624" cy="583534"/>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
        <p:nvSpPr>
          <p:cNvPr id="15" name="Rounded Rectangle 14"/>
          <p:cNvSpPr/>
          <p:nvPr/>
        </p:nvSpPr>
        <p:spPr>
          <a:xfrm>
            <a:off x="762000" y="2854410"/>
            <a:ext cx="838200" cy="725917"/>
          </a:xfrm>
          <a:prstGeom prst="round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2174554" y="1735137"/>
            <a:ext cx="5874150" cy="533400"/>
          </a:xfrm>
          <a:prstGeom prst="leftArrow">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a:t>
            </a:r>
            <a:r>
              <a:rPr lang="en-US" sz="1600" dirty="0" smtClean="0">
                <a:solidFill>
                  <a:schemeClr val="tx1"/>
                </a:solidFill>
              </a:rPr>
              <a:t>urns Nautical Charts on/off</a:t>
            </a:r>
            <a:endParaRPr lang="en-US" sz="1600" dirty="0">
              <a:solidFill>
                <a:schemeClr val="tx1"/>
              </a:solidFill>
            </a:endParaRPr>
          </a:p>
        </p:txBody>
      </p:sp>
      <p:sp>
        <p:nvSpPr>
          <p:cNvPr id="17" name="Left Arrow 16"/>
          <p:cNvSpPr/>
          <p:nvPr/>
        </p:nvSpPr>
        <p:spPr>
          <a:xfrm>
            <a:off x="2203253" y="2319381"/>
            <a:ext cx="5874150" cy="533400"/>
          </a:xfrm>
          <a:prstGeom prst="leftArrow">
            <a:avLst/>
          </a:prstGeom>
          <a:solidFill>
            <a:schemeClr val="accent6">
              <a:lumMod val="7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Opens window that allows turning on/off layers</a:t>
            </a:r>
            <a:endParaRPr lang="en-US" sz="1600" dirty="0">
              <a:solidFill>
                <a:schemeClr val="tx1"/>
              </a:solidFill>
            </a:endParaRPr>
          </a:p>
        </p:txBody>
      </p:sp>
      <p:sp>
        <p:nvSpPr>
          <p:cNvPr id="18" name="Left Arrow 17"/>
          <p:cNvSpPr/>
          <p:nvPr/>
        </p:nvSpPr>
        <p:spPr>
          <a:xfrm>
            <a:off x="2203253" y="2950668"/>
            <a:ext cx="5874150" cy="533400"/>
          </a:xfrm>
          <a:prstGeom prst="leftArrow">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a:t>
            </a:r>
            <a:r>
              <a:rPr lang="en-US" sz="1600" dirty="0" smtClean="0">
                <a:solidFill>
                  <a:schemeClr val="tx1"/>
                </a:solidFill>
              </a:rPr>
              <a:t>urns AVL on/off</a:t>
            </a:r>
            <a:endParaRPr lang="en-US" sz="1600" dirty="0">
              <a:solidFill>
                <a:schemeClr val="tx1"/>
              </a:solidFill>
            </a:endParaRPr>
          </a:p>
        </p:txBody>
      </p:sp>
    </p:spTree>
    <p:extLst>
      <p:ext uri="{BB962C8B-B14F-4D97-AF65-F5344CB8AC3E}">
        <p14:creationId xmlns:p14="http://schemas.microsoft.com/office/powerpoint/2010/main" val="245541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22" presetClass="entr" presetSubtype="4"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2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103"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161" y="1735137"/>
            <a:ext cx="597090" cy="4894263"/>
          </a:xfrm>
          <a:prstGeom prst="rect">
            <a:avLst/>
          </a:prstGeom>
        </p:spPr>
      </p:pic>
      <p:sp>
        <p:nvSpPr>
          <p:cNvPr id="7" name="Rectangle 6"/>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KeyMap</a:t>
            </a:r>
            <a:r>
              <a:rPr lang="en-US" sz="2000" dirty="0" smtClean="0">
                <a:solidFill>
                  <a:schemeClr val="tx1"/>
                </a:solidFill>
              </a:rPr>
              <a:t> Screen</a:t>
            </a:r>
            <a:endParaRPr lang="en-US" sz="2000" dirty="0">
              <a:solidFill>
                <a:schemeClr val="tx1"/>
              </a:solidFill>
            </a:endParaRPr>
          </a:p>
        </p:txBody>
      </p:sp>
      <p:pic>
        <p:nvPicPr>
          <p:cNvPr id="1126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0" y="3048000"/>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2971800" y="7162800"/>
            <a:ext cx="32766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Nautical Chart turned on.</a:t>
            </a:r>
            <a:endParaRPr lang="en-US" sz="1600" dirty="0">
              <a:solidFill>
                <a:schemeClr val="tx1"/>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1127734"/>
            <a:ext cx="7814624" cy="583534"/>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2674" y="1682568"/>
            <a:ext cx="1180925" cy="4946831"/>
          </a:xfrm>
          <a:prstGeom prst="rect">
            <a:avLst/>
          </a:prstGeom>
        </p:spPr>
      </p:pic>
      <p:pic>
        <p:nvPicPr>
          <p:cNvPr id="11266"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3248" y="2895600"/>
            <a:ext cx="9509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71104" y="1645065"/>
            <a:ext cx="9509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1"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5" name="Rectangle 4"/>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Enroute</a:t>
            </a:r>
            <a:r>
              <a:rPr lang="en-US" sz="2000" dirty="0" smtClean="0">
                <a:solidFill>
                  <a:schemeClr val="tx1"/>
                </a:solidFill>
              </a:rPr>
              <a:t> to Hospital Screen</a:t>
            </a:r>
            <a:endParaRPr lang="en-US" sz="2000" dirty="0">
              <a:solidFill>
                <a:schemeClr val="tx1"/>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599" y="1981200"/>
            <a:ext cx="6653213" cy="4522913"/>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4406" y="1147614"/>
            <a:ext cx="8072438" cy="602785"/>
          </a:xfrm>
          <a:prstGeom prst="rect">
            <a:avLst/>
          </a:prstGeom>
        </p:spPr>
      </p:pic>
      <p:sp>
        <p:nvSpPr>
          <p:cNvPr id="7" name="Rounded Rectangle 6"/>
          <p:cNvSpPr/>
          <p:nvPr/>
        </p:nvSpPr>
        <p:spPr>
          <a:xfrm>
            <a:off x="2696347" y="1877218"/>
            <a:ext cx="4648200" cy="5334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Choose the hospital that you are transporting to.</a:t>
            </a:r>
            <a:endParaRPr lang="en-US" sz="1600" dirty="0">
              <a:solidFill>
                <a:schemeClr val="tx1"/>
              </a:solidFill>
            </a:endParaRPr>
          </a:p>
        </p:txBody>
      </p:sp>
      <p:sp>
        <p:nvSpPr>
          <p:cNvPr id="6" name="Left Arrow 5"/>
          <p:cNvSpPr/>
          <p:nvPr/>
        </p:nvSpPr>
        <p:spPr>
          <a:xfrm>
            <a:off x="2753754" y="5562600"/>
            <a:ext cx="3266046" cy="838200"/>
          </a:xfrm>
          <a:prstGeom prst="leftArrow">
            <a:avLst/>
          </a:prstGeom>
          <a:solidFill>
            <a:schemeClr val="accent6">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Hospital status color is displayed on the button if applicable.</a:t>
            </a:r>
            <a:endParaRPr lang="en-US" sz="1600" dirty="0">
              <a:solidFill>
                <a:schemeClr val="tx1"/>
              </a:solidFill>
            </a:endParaRPr>
          </a:p>
        </p:txBody>
      </p:sp>
      <p:sp>
        <p:nvSpPr>
          <p:cNvPr id="4" name="Rounded Rectangle 3"/>
          <p:cNvSpPr/>
          <p:nvPr/>
        </p:nvSpPr>
        <p:spPr>
          <a:xfrm>
            <a:off x="1371600" y="1058068"/>
            <a:ext cx="914400" cy="7620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99"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161" y="1735137"/>
            <a:ext cx="597090" cy="4894263"/>
          </a:xfrm>
          <a:prstGeom prst="rect">
            <a:avLst/>
          </a:prstGeom>
        </p:spPr>
      </p:pic>
      <p:sp>
        <p:nvSpPr>
          <p:cNvPr id="5" name="Rectangle 4"/>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KeyMap</a:t>
            </a:r>
            <a:r>
              <a:rPr lang="en-US" sz="2000" dirty="0" smtClean="0">
                <a:solidFill>
                  <a:schemeClr val="tx1"/>
                </a:solidFill>
              </a:rPr>
              <a:t> Screen</a:t>
            </a:r>
            <a:endParaRPr lang="en-US" sz="2000" dirty="0">
              <a:solidFill>
                <a:schemeClr val="tx1"/>
              </a:solidFill>
            </a:endParaRPr>
          </a:p>
        </p:txBody>
      </p:sp>
      <p:pic>
        <p:nvPicPr>
          <p:cNvPr id="1024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0" y="3093243"/>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920161" y="7162800"/>
            <a:ext cx="8230189"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There are multiple layers that can be manually turned on or off.  The displayed layer contains the location of buoys.  Info obtained from the USCG.</a:t>
            </a:r>
            <a:endParaRPr lang="en-US" sz="1600" dirty="0">
              <a:solidFill>
                <a:schemeClr val="tx1"/>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1661" y="1127734"/>
            <a:ext cx="7814624" cy="583534"/>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2674" y="1682568"/>
            <a:ext cx="1180925" cy="4946831"/>
          </a:xfrm>
          <a:prstGeom prst="rect">
            <a:avLst/>
          </a:prstGeom>
        </p:spPr>
      </p:pic>
      <p:pic>
        <p:nvPicPr>
          <p:cNvPr id="10243"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3249" y="2889620"/>
            <a:ext cx="9509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71105" y="2280020"/>
            <a:ext cx="9509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225"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2898946" y="228600"/>
            <a:ext cx="4219318"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KeyMap</a:t>
            </a:r>
            <a:r>
              <a:rPr lang="en-US" sz="2000" dirty="0" smtClean="0">
                <a:solidFill>
                  <a:schemeClr val="tx1"/>
                </a:solidFill>
              </a:rPr>
              <a:t> Screen (Layers button)</a:t>
            </a:r>
            <a:endParaRPr lang="en-US" sz="2000" dirty="0">
              <a:solidFill>
                <a:schemeClr val="tx1"/>
              </a:solidFill>
            </a:endParaRPr>
          </a:p>
        </p:txBody>
      </p:sp>
      <p:sp>
        <p:nvSpPr>
          <p:cNvPr id="2" name="Rounded Rectangle 1"/>
          <p:cNvSpPr/>
          <p:nvPr/>
        </p:nvSpPr>
        <p:spPr>
          <a:xfrm>
            <a:off x="977127" y="7086600"/>
            <a:ext cx="8062955" cy="480884"/>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Most layers turn on and off automatically.  You can also manually turn on/off select layers.  Some layers cannot be turned on when zoomed out past a defined point.</a:t>
            </a:r>
            <a:endParaRPr lang="en-US" sz="1600" dirty="0">
              <a:solidFill>
                <a:schemeClr val="tx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7723" y="1735137"/>
            <a:ext cx="7536678" cy="4894263"/>
          </a:xfrm>
          <a:prstGeom prst="rect">
            <a:avLst/>
          </a:prstGeom>
        </p:spPr>
      </p:pic>
      <p:sp>
        <p:nvSpPr>
          <p:cNvPr id="5" name="Rounded Rectangle 4"/>
          <p:cNvSpPr/>
          <p:nvPr/>
        </p:nvSpPr>
        <p:spPr>
          <a:xfrm>
            <a:off x="1219200" y="1981200"/>
            <a:ext cx="28956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 these buttons to toggle layers on and off</a:t>
            </a:r>
            <a:endParaRPr lang="en-US" sz="1600" dirty="0">
              <a:solidFill>
                <a:schemeClr val="tx1"/>
              </a:solidFill>
            </a:endParaRPr>
          </a:p>
        </p:txBody>
      </p:sp>
      <p:sp>
        <p:nvSpPr>
          <p:cNvPr id="6" name="Rounded Rectangle 5"/>
          <p:cNvSpPr/>
          <p:nvPr/>
        </p:nvSpPr>
        <p:spPr>
          <a:xfrm>
            <a:off x="4876801" y="1981200"/>
            <a:ext cx="31242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Green = layer is on</a:t>
            </a:r>
          </a:p>
          <a:p>
            <a:pPr algn="ctr"/>
            <a:r>
              <a:rPr lang="en-US" sz="1600" dirty="0" smtClean="0">
                <a:solidFill>
                  <a:schemeClr val="tx1"/>
                </a:solidFill>
              </a:rPr>
              <a:t>Red = layer is off</a:t>
            </a:r>
            <a:endParaRPr lang="en-US" sz="1600" dirty="0">
              <a:solidFill>
                <a:schemeClr val="tx1"/>
              </a:solidFill>
            </a:endParaRPr>
          </a:p>
        </p:txBody>
      </p:sp>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2586" y="3085477"/>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2588" y="1151603"/>
            <a:ext cx="7814624" cy="583534"/>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95"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161" y="1735137"/>
            <a:ext cx="597090" cy="4894263"/>
          </a:xfrm>
          <a:prstGeom prst="rect">
            <a:avLst/>
          </a:prstGeom>
        </p:spPr>
      </p:pic>
      <p:sp>
        <p:nvSpPr>
          <p:cNvPr id="5" name="Rectangle 4"/>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KeyMap</a:t>
            </a:r>
            <a:r>
              <a:rPr lang="en-US" sz="2000" dirty="0" smtClean="0">
                <a:solidFill>
                  <a:schemeClr val="tx1"/>
                </a:solidFill>
              </a:rPr>
              <a:t> Screen</a:t>
            </a:r>
            <a:endParaRPr lang="en-US" sz="2000" dirty="0">
              <a:solidFill>
                <a:schemeClr val="tx1"/>
              </a:solidFill>
            </a:endParaRPr>
          </a:p>
        </p:txBody>
      </p:sp>
      <p:pic>
        <p:nvPicPr>
          <p:cNvPr id="92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0" y="3093243"/>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901872" y="7086600"/>
            <a:ext cx="8242300" cy="5334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Aerial photos can be turned on at any time</a:t>
            </a:r>
            <a:r>
              <a:rPr lang="en-US" sz="1600" dirty="0">
                <a:solidFill>
                  <a:schemeClr val="tx1"/>
                </a:solidFill>
              </a:rPr>
              <a:t> </a:t>
            </a:r>
            <a:r>
              <a:rPr lang="en-US" sz="1600" dirty="0" smtClean="0">
                <a:solidFill>
                  <a:schemeClr val="tx1"/>
                </a:solidFill>
              </a:rPr>
              <a:t>– but we suggest you wait until you are near your destination.</a:t>
            </a:r>
            <a:endParaRPr lang="en-US" sz="1600" dirty="0">
              <a:solidFill>
                <a:schemeClr val="tx1"/>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1127734"/>
            <a:ext cx="7814624" cy="583534"/>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6512" y="1794639"/>
            <a:ext cx="604387" cy="4775257"/>
          </a:xfrm>
          <a:prstGeom prst="rect">
            <a:avLst/>
          </a:prstGeom>
        </p:spPr>
      </p:pic>
      <p:pic>
        <p:nvPicPr>
          <p:cNvPr id="8"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6025" y="3489324"/>
            <a:ext cx="9509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108" name="Image.jpg"/>
          <p:cNvPicPr/>
          <p:nvPr/>
        </p:nvPicPr>
        <p:blipFill>
          <a:blip r:embed="rId2" cstate="email">
            <a:extLst>
              <a:ext uri="{28A0092B-C50C-407E-A947-70E740481C1C}">
                <a14:useLocalDpi xmlns:a14="http://schemas.microsoft.com/office/drawing/2010/main"/>
              </a:ext>
            </a:extLst>
          </a:blip>
          <a:stretch>
            <a:fillRect/>
          </a:stretch>
        </p:blipFill>
        <p:spPr>
          <a:xfrm>
            <a:off x="871151" y="838200"/>
            <a:ext cx="8217535" cy="6175375"/>
          </a:xfrm>
          <a:prstGeom prst="rect">
            <a:avLst/>
          </a:prstGeom>
        </p:spPr>
      </p:pic>
      <p:pic>
        <p:nvPicPr>
          <p:cNvPr id="142" name="Picture 1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1151" y="1658937"/>
            <a:ext cx="597090" cy="4970463"/>
          </a:xfrm>
          <a:prstGeom prst="rect">
            <a:avLst/>
          </a:prstGeom>
        </p:spPr>
      </p:pic>
      <p:sp>
        <p:nvSpPr>
          <p:cNvPr id="5" name="Rectangle 4"/>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KeyMap</a:t>
            </a:r>
            <a:r>
              <a:rPr lang="en-US" sz="2000" dirty="0" smtClean="0">
                <a:solidFill>
                  <a:schemeClr val="tx1"/>
                </a:solidFill>
              </a:rPr>
              <a:t> Screen</a:t>
            </a:r>
            <a:endParaRPr lang="en-US" sz="2000" dirty="0">
              <a:solidFill>
                <a:schemeClr val="tx1"/>
              </a:solidFill>
            </a:endParaRPr>
          </a:p>
        </p:txBody>
      </p:sp>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5800" y="3004022"/>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09601" y="7013575"/>
            <a:ext cx="8763000" cy="606425"/>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Track Me button turns tracking on and off.  If you are tracking another unit and want to stop, you can hit this button to track yourself, then hit it again to turn tracking off.   Use zoom in and out to either get more detail or less clutter.</a:t>
            </a:r>
            <a:endParaRPr lang="en-US" sz="1400" dirty="0">
              <a:solidFill>
                <a:schemeClr val="tx1"/>
              </a:solidFill>
            </a:endParaRPr>
          </a:p>
        </p:txBody>
      </p:sp>
      <p:sp>
        <p:nvSpPr>
          <p:cNvPr id="4" name="Down Arrow Callout 3"/>
          <p:cNvSpPr/>
          <p:nvPr/>
        </p:nvSpPr>
        <p:spPr>
          <a:xfrm>
            <a:off x="5867400" y="5338376"/>
            <a:ext cx="990600" cy="1262449"/>
          </a:xfrm>
          <a:prstGeom prst="downArrowCallout">
            <a:avLst>
              <a:gd name="adj1" fmla="val 25000"/>
              <a:gd name="adj2" fmla="val 25000"/>
              <a:gd name="adj3" fmla="val 25000"/>
              <a:gd name="adj4" fmla="val 73438"/>
            </a:avLst>
          </a:prstGeom>
          <a:solidFill>
            <a:schemeClr val="accent6">
              <a:lumMod val="7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Status of tracking function</a:t>
            </a:r>
            <a:endParaRPr lang="en-US" sz="1600" dirty="0">
              <a:solidFill>
                <a:schemeClr val="tx1"/>
              </a:solidFill>
            </a:endParaRP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1151" y="1075403"/>
            <a:ext cx="7814624" cy="583534"/>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0419" y="6591300"/>
            <a:ext cx="8221363" cy="242821"/>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0419" y="1658937"/>
            <a:ext cx="604387" cy="4932363"/>
          </a:xfrm>
          <a:prstGeom prst="rect">
            <a:avLst/>
          </a:prstGeom>
        </p:spPr>
      </p:pic>
      <p:pic>
        <p:nvPicPr>
          <p:cNvPr id="7"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8238" y="3925887"/>
            <a:ext cx="9509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46"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5" name="Rectangle 4"/>
          <p:cNvSpPr/>
          <p:nvPr/>
        </p:nvSpPr>
        <p:spPr>
          <a:xfrm>
            <a:off x="2819400" y="228600"/>
            <a:ext cx="4038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KeyMap</a:t>
            </a:r>
            <a:r>
              <a:rPr lang="en-US" sz="2000" dirty="0" smtClean="0">
                <a:solidFill>
                  <a:schemeClr val="tx1"/>
                </a:solidFill>
              </a:rPr>
              <a:t> Screen</a:t>
            </a:r>
            <a:endParaRPr lang="en-US" sz="2000" dirty="0">
              <a:solidFill>
                <a:schemeClr val="tx1"/>
              </a:solidFill>
            </a:endParaRP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0" y="3094037"/>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908050" y="7162800"/>
            <a:ext cx="82423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Only the dispatcher can reopen or change the status of a closed road.</a:t>
            </a:r>
            <a:endParaRPr lang="en-US" sz="1600" dirty="0">
              <a:solidFill>
                <a:schemeClr val="tx1"/>
              </a:solidFill>
            </a:endParaRPr>
          </a:p>
        </p:txBody>
      </p:sp>
      <p:sp>
        <p:nvSpPr>
          <p:cNvPr id="4" name="Rounded Rectangle 3"/>
          <p:cNvSpPr/>
          <p:nvPr/>
        </p:nvSpPr>
        <p:spPr>
          <a:xfrm>
            <a:off x="4191000" y="1736379"/>
            <a:ext cx="4191000" cy="2057400"/>
          </a:xfrm>
          <a:prstGeom prst="roundRect">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               To close a road:</a:t>
            </a:r>
          </a:p>
          <a:p>
            <a:pPr marL="342900" indent="-342900">
              <a:buAutoNum type="arabicParenR"/>
            </a:pPr>
            <a:r>
              <a:rPr lang="en-US" sz="1600" dirty="0" smtClean="0">
                <a:solidFill>
                  <a:schemeClr val="tx1"/>
                </a:solidFill>
              </a:rPr>
              <a:t>Right click on the road segment(s)</a:t>
            </a:r>
          </a:p>
          <a:p>
            <a:pPr marL="342900" indent="-342900">
              <a:buAutoNum type="arabicParenR"/>
            </a:pPr>
            <a:r>
              <a:rPr lang="en-US" sz="1600" dirty="0" smtClean="0">
                <a:solidFill>
                  <a:schemeClr val="tx1"/>
                </a:solidFill>
              </a:rPr>
              <a:t>Choose a reason for the closure</a:t>
            </a:r>
          </a:p>
          <a:p>
            <a:pPr marL="342900" indent="-342900">
              <a:buAutoNum type="arabicParenR"/>
            </a:pPr>
            <a:r>
              <a:rPr lang="en-US" sz="1600" dirty="0" smtClean="0">
                <a:solidFill>
                  <a:schemeClr val="tx1"/>
                </a:solidFill>
              </a:rPr>
              <a:t>Choose a status</a:t>
            </a:r>
          </a:p>
          <a:p>
            <a:pPr marL="342900" indent="-342900">
              <a:buAutoNum type="arabicParenR"/>
            </a:pPr>
            <a:r>
              <a:rPr lang="en-US" sz="1600" dirty="0" smtClean="0">
                <a:solidFill>
                  <a:schemeClr val="tx1"/>
                </a:solidFill>
              </a:rPr>
              <a:t>Choose OK to close the road(s); choose CAD EVENT to close the road(s) and start a call; Choose CANCEL to remove all selected road segment(s).</a:t>
            </a:r>
            <a:endParaRPr lang="en-US" sz="1600" dirty="0">
              <a:solidFill>
                <a:schemeClr val="tx1"/>
              </a:solidFill>
            </a:endParaRPr>
          </a:p>
        </p:txBody>
      </p:sp>
      <p:sp>
        <p:nvSpPr>
          <p:cNvPr id="6" name="Rounded Rectangle 5"/>
          <p:cNvSpPr/>
          <p:nvPr/>
        </p:nvSpPr>
        <p:spPr>
          <a:xfrm>
            <a:off x="6858000" y="4114800"/>
            <a:ext cx="1524000" cy="20574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Road selection can be touchy! If you miss the segment, you will get a “Try Again” message.</a:t>
            </a:r>
            <a:endParaRPr lang="en-US" sz="1600" dirty="0">
              <a:solidFill>
                <a:schemeClr val="tx1"/>
              </a:solidFill>
            </a:endParaRPr>
          </a:p>
        </p:txBody>
      </p:sp>
      <p:cxnSp>
        <p:nvCxnSpPr>
          <p:cNvPr id="9" name="Straight Arrow Connector 8"/>
          <p:cNvCxnSpPr/>
          <p:nvPr/>
        </p:nvCxnSpPr>
        <p:spPr>
          <a:xfrm>
            <a:off x="4343400" y="24384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Left Arrow Callout 10"/>
          <p:cNvSpPr/>
          <p:nvPr/>
        </p:nvSpPr>
        <p:spPr>
          <a:xfrm>
            <a:off x="3429000" y="1905000"/>
            <a:ext cx="4648200" cy="1734343"/>
          </a:xfrm>
          <a:prstGeom prst="leftArrowCallout">
            <a:avLst>
              <a:gd name="adj1" fmla="val 25000"/>
              <a:gd name="adj2" fmla="val 25000"/>
              <a:gd name="adj3" fmla="val 25000"/>
              <a:gd name="adj4" fmla="val 82583"/>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This </a:t>
            </a:r>
            <a:r>
              <a:rPr lang="en-US" sz="1600" dirty="0">
                <a:solidFill>
                  <a:schemeClr val="tx1"/>
                </a:solidFill>
              </a:rPr>
              <a:t>window displays each road segment that has been selected.  If you select a segment in error, you can either right click that segment again to remove it, or press the “</a:t>
            </a:r>
            <a:r>
              <a:rPr lang="en-US" sz="1600" dirty="0" smtClean="0">
                <a:solidFill>
                  <a:schemeClr val="tx1"/>
                </a:solidFill>
              </a:rPr>
              <a:t>Cancel” </a:t>
            </a:r>
            <a:r>
              <a:rPr lang="en-US" sz="1600" dirty="0">
                <a:solidFill>
                  <a:schemeClr val="tx1"/>
                </a:solidFill>
              </a:rPr>
              <a:t>button at the bottom of the panel.</a:t>
            </a:r>
          </a:p>
          <a:p>
            <a:pPr algn="ctr"/>
            <a:endParaRPr lang="en-US" sz="1400" dirty="0">
              <a:solidFill>
                <a:schemeClr val="tx1"/>
              </a:solidFill>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8050" y="1127734"/>
            <a:ext cx="8194241" cy="583534"/>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6512" y="1736379"/>
            <a:ext cx="604387" cy="4893021"/>
          </a:xfrm>
          <a:prstGeom prst="rect">
            <a:avLst/>
          </a:prstGeom>
        </p:spPr>
      </p:pic>
      <p:pic>
        <p:nvPicPr>
          <p:cNvPr id="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7762" y="4572000"/>
            <a:ext cx="9509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50" name="Image.jpg"/>
          <p:cNvPicPr/>
          <p:nvPr/>
        </p:nvPicPr>
        <p:blipFill>
          <a:blip r:embed="rId2" cstate="email">
            <a:extLst>
              <a:ext uri="{28A0092B-C50C-407E-A947-70E740481C1C}">
                <a14:useLocalDpi xmlns:a14="http://schemas.microsoft.com/office/drawing/2010/main"/>
              </a:ext>
            </a:extLst>
          </a:blip>
          <a:stretch>
            <a:fillRect/>
          </a:stretch>
        </p:blipFill>
        <p:spPr>
          <a:xfrm>
            <a:off x="0" y="-30377"/>
            <a:ext cx="10058400" cy="7772400"/>
          </a:xfrm>
          <a:prstGeom prst="rect">
            <a:avLst/>
          </a:prstGeom>
        </p:spPr>
      </p:pic>
      <p:sp>
        <p:nvSpPr>
          <p:cNvPr id="3" name="Rectangle 2"/>
          <p:cNvSpPr/>
          <p:nvPr/>
        </p:nvSpPr>
        <p:spPr>
          <a:xfrm>
            <a:off x="2819400" y="228600"/>
            <a:ext cx="4038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KeyMap</a:t>
            </a:r>
            <a:r>
              <a:rPr lang="en-US" sz="2000" dirty="0" smtClean="0">
                <a:solidFill>
                  <a:schemeClr val="tx1"/>
                </a:solidFill>
              </a:rPr>
              <a:t> Screen</a:t>
            </a:r>
            <a:endParaRPr lang="en-US" sz="2000" dirty="0">
              <a:solidFill>
                <a:schemeClr val="tx1"/>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0" y="3094037"/>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914400" y="7265773"/>
            <a:ext cx="82296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Road segment changes color and style depending on closure status.</a:t>
            </a:r>
          </a:p>
        </p:txBody>
      </p:sp>
      <p:sp>
        <p:nvSpPr>
          <p:cNvPr id="5" name="Rounded Rectangle 4"/>
          <p:cNvSpPr/>
          <p:nvPr/>
        </p:nvSpPr>
        <p:spPr>
          <a:xfrm>
            <a:off x="1601229" y="1828801"/>
            <a:ext cx="3808971" cy="10668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Solid Bright Pink = Completely Closed</a:t>
            </a:r>
          </a:p>
          <a:p>
            <a:pPr algn="ctr"/>
            <a:r>
              <a:rPr lang="en-US" sz="1600" dirty="0" smtClean="0">
                <a:solidFill>
                  <a:schemeClr val="tx1"/>
                </a:solidFill>
              </a:rPr>
              <a:t>Dashed Medium Pink = Partially Closed</a:t>
            </a:r>
          </a:p>
          <a:p>
            <a:pPr algn="ctr"/>
            <a:r>
              <a:rPr lang="en-US" sz="1600" dirty="0" smtClean="0">
                <a:solidFill>
                  <a:schemeClr val="tx1"/>
                </a:solidFill>
              </a:rPr>
              <a:t>Dotted Light Pink = Local Traffic Only</a:t>
            </a:r>
          </a:p>
        </p:txBody>
      </p:sp>
      <p:sp>
        <p:nvSpPr>
          <p:cNvPr id="8" name="Rounded Rectangle 7"/>
          <p:cNvSpPr/>
          <p:nvPr/>
        </p:nvSpPr>
        <p:spPr>
          <a:xfrm>
            <a:off x="1601229" y="2895601"/>
            <a:ext cx="3808971" cy="10668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Dispatchers can schedule a road closure. Scheduled closures appear in yellow until they actually close – then they turn pink as previously described.</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1388" y="1119412"/>
            <a:ext cx="8060212" cy="591856"/>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6512" y="1711269"/>
            <a:ext cx="604387" cy="4858628"/>
          </a:xfrm>
          <a:prstGeom prst="rect">
            <a:avLst/>
          </a:prstGeom>
        </p:spPr>
      </p:pic>
      <p:pic>
        <p:nvPicPr>
          <p:cNvPr id="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8237" y="4572000"/>
            <a:ext cx="9509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2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58"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2860675" y="0"/>
            <a:ext cx="4038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KeyMap</a:t>
            </a:r>
            <a:r>
              <a:rPr lang="en-US" sz="2000" dirty="0" smtClean="0">
                <a:solidFill>
                  <a:schemeClr val="tx1"/>
                </a:solidFill>
              </a:rPr>
              <a:t> Screen</a:t>
            </a:r>
            <a:endParaRPr lang="en-US" sz="2000" dirty="0">
              <a:solidFill>
                <a:schemeClr val="tx1"/>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27293" y="2895600"/>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019800" y="2895600"/>
            <a:ext cx="2362200" cy="1392237"/>
          </a:xfrm>
          <a:prstGeom prst="roundRect">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As you zoom in, barricades are shown at each end of the segment(s) that are closed.</a:t>
            </a:r>
            <a:endParaRPr lang="en-US" sz="1600" dirty="0">
              <a:solidFill>
                <a:schemeClr val="tx1"/>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3875" y="707214"/>
            <a:ext cx="8610600" cy="642971"/>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775" y="6860281"/>
            <a:ext cx="9115425" cy="242821"/>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692" y="1371600"/>
            <a:ext cx="604387" cy="5410200"/>
          </a:xfrm>
          <a:prstGeom prst="rect">
            <a:avLst/>
          </a:prstGeom>
        </p:spPr>
      </p:pic>
      <p:pic>
        <p:nvPicPr>
          <p:cNvPr id="7"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0611" y="4572000"/>
            <a:ext cx="9509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62"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3" name="Rectangle 2"/>
          <p:cNvSpPr/>
          <p:nvPr/>
        </p:nvSpPr>
        <p:spPr>
          <a:xfrm>
            <a:off x="2860675" y="266700"/>
            <a:ext cx="4038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CCG Website – Road Closure</a:t>
            </a:r>
            <a:endParaRPr lang="en-US" sz="2000" dirty="0">
              <a:solidFill>
                <a:schemeClr val="tx1"/>
              </a:solidFill>
            </a:endParaRPr>
          </a:p>
        </p:txBody>
      </p:sp>
      <p:sp>
        <p:nvSpPr>
          <p:cNvPr id="2" name="Rectangle 1"/>
          <p:cNvSpPr/>
          <p:nvPr/>
        </p:nvSpPr>
        <p:spPr>
          <a:xfrm>
            <a:off x="5715000" y="2590800"/>
            <a:ext cx="5334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42519" y="4724400"/>
            <a:ext cx="14478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319590" y="5867400"/>
            <a:ext cx="5419219" cy="9906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 addition to populating the MDT maps and Communications maps, the CLOSE ROAD function also sends the information to a CCG website for public consumption.</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66"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3" name="Rectangle 2"/>
          <p:cNvSpPr/>
          <p:nvPr/>
        </p:nvSpPr>
        <p:spPr>
          <a:xfrm>
            <a:off x="2860675" y="266700"/>
            <a:ext cx="4038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CCG Website – Road Closure</a:t>
            </a:r>
            <a:endParaRPr lang="en-US" sz="2000" dirty="0">
              <a:solidFill>
                <a:schemeClr val="tx1"/>
              </a:solidFill>
            </a:endParaRPr>
          </a:p>
        </p:txBody>
      </p:sp>
      <p:cxnSp>
        <p:nvCxnSpPr>
          <p:cNvPr id="4" name="Straight Arrow Connector 3"/>
          <p:cNvCxnSpPr/>
          <p:nvPr/>
        </p:nvCxnSpPr>
        <p:spPr>
          <a:xfrm flipV="1">
            <a:off x="2286000" y="3581400"/>
            <a:ext cx="19812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70"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2" name="Rounded Rectangle 1"/>
          <p:cNvSpPr/>
          <p:nvPr/>
        </p:nvSpPr>
        <p:spPr>
          <a:xfrm>
            <a:off x="5410200" y="2133600"/>
            <a:ext cx="2667000" cy="18288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Zoom in or out to see more/less detail.  As with Google maps, the road closure website does not use our locally produced maps.</a:t>
            </a:r>
            <a:endParaRPr lang="en-US" sz="1600" dirty="0">
              <a:solidFill>
                <a:schemeClr val="tx1"/>
              </a:solidFill>
            </a:endParaRPr>
          </a:p>
        </p:txBody>
      </p:sp>
      <p:sp>
        <p:nvSpPr>
          <p:cNvPr id="3" name="Down Arrow Callout 2"/>
          <p:cNvSpPr/>
          <p:nvPr/>
        </p:nvSpPr>
        <p:spPr>
          <a:xfrm>
            <a:off x="1600200" y="5402992"/>
            <a:ext cx="2362200" cy="685800"/>
          </a:xfrm>
          <a:prstGeom prst="downArrowCallou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List of Closed Streets</a:t>
            </a:r>
            <a:endParaRPr lang="en-US" sz="1600" dirty="0">
              <a:solidFill>
                <a:schemeClr val="tx1"/>
              </a:solidFill>
            </a:endParaRPr>
          </a:p>
        </p:txBody>
      </p:sp>
      <p:sp>
        <p:nvSpPr>
          <p:cNvPr id="4" name="Rounded Rectangle 3"/>
          <p:cNvSpPr/>
          <p:nvPr/>
        </p:nvSpPr>
        <p:spPr>
          <a:xfrm>
            <a:off x="1066800" y="6096000"/>
            <a:ext cx="7543800" cy="6096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60675" y="266700"/>
            <a:ext cx="4038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CCG Website – Road Closure</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5"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8050" y="1143000"/>
            <a:ext cx="82423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609600" y="3276600"/>
            <a:ext cx="1200386" cy="838200"/>
          </a:xfrm>
          <a:prstGeom prst="rightArrow">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Choose Priority</a:t>
            </a:r>
            <a:endParaRPr lang="en-US" sz="1600" dirty="0">
              <a:solidFill>
                <a:schemeClr val="tx1"/>
              </a:solidFill>
            </a:endParaRPr>
          </a:p>
        </p:txBody>
      </p:sp>
      <p:sp>
        <p:nvSpPr>
          <p:cNvPr id="9" name="Right Arrow 8"/>
          <p:cNvSpPr/>
          <p:nvPr/>
        </p:nvSpPr>
        <p:spPr>
          <a:xfrm>
            <a:off x="1419858" y="4267200"/>
            <a:ext cx="1200386" cy="838200"/>
          </a:xfrm>
          <a:prstGeom prst="rightArrow">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Choose Gender</a:t>
            </a:r>
            <a:endParaRPr lang="en-US" sz="1600" dirty="0">
              <a:solidFill>
                <a:schemeClr val="tx1"/>
              </a:solidFill>
            </a:endParaRPr>
          </a:p>
        </p:txBody>
      </p:sp>
      <p:sp>
        <p:nvSpPr>
          <p:cNvPr id="6" name="Rounded Rectangle 5"/>
          <p:cNvSpPr/>
          <p:nvPr/>
        </p:nvSpPr>
        <p:spPr>
          <a:xfrm>
            <a:off x="1013816" y="5791200"/>
            <a:ext cx="1971794" cy="7620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Complete patient transport info</a:t>
            </a:r>
            <a:endParaRPr lang="en-US" sz="1600" dirty="0">
              <a:solidFill>
                <a:schemeClr val="tx1"/>
              </a:solidFill>
            </a:endParaRPr>
          </a:p>
        </p:txBody>
      </p:sp>
      <p:sp>
        <p:nvSpPr>
          <p:cNvPr id="15" name="Rounded Rectangle 14"/>
          <p:cNvSpPr/>
          <p:nvPr/>
        </p:nvSpPr>
        <p:spPr>
          <a:xfrm>
            <a:off x="6553200" y="5791200"/>
            <a:ext cx="1971794" cy="7620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Cancels the transport data</a:t>
            </a:r>
            <a:endParaRPr lang="en-US" sz="1600" dirty="0">
              <a:solidFill>
                <a:schemeClr val="tx1"/>
              </a:solidFill>
            </a:endParaRPr>
          </a:p>
        </p:txBody>
      </p:sp>
      <p:cxnSp>
        <p:nvCxnSpPr>
          <p:cNvPr id="10" name="Elbow Connector 9"/>
          <p:cNvCxnSpPr/>
          <p:nvPr/>
        </p:nvCxnSpPr>
        <p:spPr>
          <a:xfrm>
            <a:off x="7315200" y="5789140"/>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5" idx="0"/>
          </p:cNvCxnSpPr>
          <p:nvPr/>
        </p:nvCxnSpPr>
        <p:spPr>
          <a:xfrm>
            <a:off x="7539097" y="5791200"/>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5" idx="0"/>
          </p:cNvCxnSpPr>
          <p:nvPr/>
        </p:nvCxnSpPr>
        <p:spPr>
          <a:xfrm rot="16200000" flipV="1">
            <a:off x="6741349" y="4993451"/>
            <a:ext cx="304800" cy="1290697"/>
          </a:xfrm>
          <a:prstGeom prst="bentConnector2">
            <a:avLst/>
          </a:prstGeom>
          <a:ln w="444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6" idx="0"/>
          </p:cNvCxnSpPr>
          <p:nvPr/>
        </p:nvCxnSpPr>
        <p:spPr>
          <a:xfrm rot="5400000" flipH="1" flipV="1">
            <a:off x="2340261" y="5145852"/>
            <a:ext cx="304801" cy="985897"/>
          </a:xfrm>
          <a:prstGeom prst="bentConnector2">
            <a:avLst/>
          </a:prstGeom>
          <a:ln w="444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4" idx="0"/>
          </p:cNvCxnSpPr>
          <p:nvPr/>
        </p:nvCxnSpPr>
        <p:spPr>
          <a:xfrm>
            <a:off x="4914900" y="5638800"/>
            <a:ext cx="0" cy="150340"/>
          </a:xfrm>
          <a:prstGeom prst="straightConnector1">
            <a:avLst/>
          </a:prstGeom>
          <a:ln w="444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248282" y="228600"/>
            <a:ext cx="3276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Enroute</a:t>
            </a:r>
            <a:r>
              <a:rPr lang="en-US" sz="2000" dirty="0" smtClean="0">
                <a:solidFill>
                  <a:schemeClr val="tx1"/>
                </a:solidFill>
              </a:rPr>
              <a:t> to Hospital Screen</a:t>
            </a:r>
            <a:endParaRPr lang="en-US" sz="2000" dirty="0">
              <a:solidFill>
                <a:schemeClr val="tx1"/>
              </a:solidFill>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1127734"/>
            <a:ext cx="8221363" cy="583534"/>
          </a:xfrm>
          <a:prstGeom prst="rect">
            <a:avLst/>
          </a:prstGeom>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71600" y="1039811"/>
            <a:ext cx="9509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
        <p:nvSpPr>
          <p:cNvPr id="14" name="Rounded Rectangle 13"/>
          <p:cNvSpPr/>
          <p:nvPr/>
        </p:nvSpPr>
        <p:spPr>
          <a:xfrm>
            <a:off x="3429000" y="5789140"/>
            <a:ext cx="2971800" cy="91646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Complete patient transport info  and get a Google Map route to the hospital you selected</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5"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78"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786" y="1715217"/>
            <a:ext cx="1309977" cy="5035593"/>
          </a:xfrm>
          <a:prstGeom prst="rect">
            <a:avLst/>
          </a:prstGeom>
        </p:spPr>
      </p:pic>
      <p:sp>
        <p:nvSpPr>
          <p:cNvPr id="6" name="Rectangle 5"/>
          <p:cNvSpPr/>
          <p:nvPr/>
        </p:nvSpPr>
        <p:spPr>
          <a:xfrm>
            <a:off x="3426983" y="1524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KeyMap</a:t>
            </a:r>
            <a:r>
              <a:rPr lang="en-US" sz="2000" dirty="0" smtClean="0">
                <a:solidFill>
                  <a:schemeClr val="tx1"/>
                </a:solidFill>
              </a:rPr>
              <a:t> Screen</a:t>
            </a:r>
            <a:endParaRPr lang="en-US" sz="2000" dirty="0">
              <a:solidFill>
                <a:schemeClr val="tx1"/>
              </a:solidFill>
            </a:endParaRP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0" y="3094037"/>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803961" y="5124203"/>
            <a:ext cx="838200" cy="914400"/>
          </a:xfrm>
          <a:prstGeom prst="round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62800" y="2362200"/>
            <a:ext cx="914400" cy="2209800"/>
          </a:xfrm>
          <a:prstGeom prst="rect">
            <a:avLst/>
          </a:prstGeom>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1127734"/>
            <a:ext cx="7814624" cy="58353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96072" y="1933575"/>
            <a:ext cx="1733550" cy="428625"/>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
        <p:nvSpPr>
          <p:cNvPr id="14" name="Left Arrow 13"/>
          <p:cNvSpPr/>
          <p:nvPr/>
        </p:nvSpPr>
        <p:spPr>
          <a:xfrm>
            <a:off x="2667000" y="1933575"/>
            <a:ext cx="1828800" cy="7334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2244298" y="1243406"/>
            <a:ext cx="5181600" cy="1575994"/>
          </a:xfrm>
          <a:prstGeom prst="leftArrow">
            <a:avLst/>
          </a:prstGeom>
          <a:solidFill>
            <a:schemeClr val="accent6">
              <a:lumMod val="75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“Distance/Area” to measure the distance between objects (as the crow flies</a:t>
            </a:r>
            <a:r>
              <a:rPr lang="en-US" dirty="0" smtClean="0">
                <a:solidFill>
                  <a:schemeClr val="tx1"/>
                </a:solidFill>
              </a:rPr>
              <a:t>) or the area of a drawn polygon</a:t>
            </a:r>
            <a:endParaRPr lang="en-US" dirty="0"/>
          </a:p>
        </p:txBody>
      </p:sp>
      <p:pic>
        <p:nvPicPr>
          <p:cNvPr id="17" name="Picture 1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324350" y="3171825"/>
            <a:ext cx="1409700" cy="1428750"/>
          </a:xfrm>
          <a:prstGeom prst="rect">
            <a:avLst/>
          </a:prstGeom>
        </p:spPr>
      </p:pic>
      <p:sp>
        <p:nvSpPr>
          <p:cNvPr id="18" name="Up Arrow 17"/>
          <p:cNvSpPr/>
          <p:nvPr/>
        </p:nvSpPr>
        <p:spPr>
          <a:xfrm>
            <a:off x="2819400" y="2559132"/>
            <a:ext cx="3886200" cy="3333999"/>
          </a:xfrm>
          <a:prstGeom prst="upArrow">
            <a:avLst>
              <a:gd name="adj1" fmla="val 36286"/>
              <a:gd name="adj2" fmla="val 37177"/>
            </a:avLst>
          </a:prstGeom>
          <a:solidFill>
            <a:schemeClr val="accent6">
              <a:lumMod val="75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For Distance: Press </a:t>
            </a:r>
            <a:r>
              <a:rPr lang="en-US" dirty="0">
                <a:solidFill>
                  <a:schemeClr val="tx1"/>
                </a:solidFill>
              </a:rPr>
              <a:t>on </a:t>
            </a:r>
            <a:r>
              <a:rPr lang="en-US" dirty="0" smtClean="0">
                <a:solidFill>
                  <a:schemeClr val="tx1"/>
                </a:solidFill>
              </a:rPr>
              <a:t>“Line” button</a:t>
            </a:r>
            <a:r>
              <a:rPr lang="en-US" dirty="0">
                <a:solidFill>
                  <a:schemeClr val="tx1"/>
                </a:solidFill>
              </a:rPr>
              <a:t>, then use left click to start, drag the mouse to the finish point and release.</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8"/>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1" animBg="1"/>
      <p:bldP spid="18" grpId="0" animBg="1"/>
      <p:bldP spid="1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78"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786" y="1715217"/>
            <a:ext cx="1309977" cy="5035593"/>
          </a:xfrm>
          <a:prstGeom prst="rect">
            <a:avLst/>
          </a:prstGeom>
        </p:spPr>
      </p:pic>
      <p:sp>
        <p:nvSpPr>
          <p:cNvPr id="6" name="Rectangle 5"/>
          <p:cNvSpPr/>
          <p:nvPr/>
        </p:nvSpPr>
        <p:spPr>
          <a:xfrm>
            <a:off x="3426983" y="1524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KeyMap</a:t>
            </a:r>
            <a:r>
              <a:rPr lang="en-US" sz="2000" dirty="0" smtClean="0">
                <a:solidFill>
                  <a:schemeClr val="tx1"/>
                </a:solidFill>
              </a:rPr>
              <a:t> Screen</a:t>
            </a:r>
            <a:endParaRPr lang="en-US" sz="2000" dirty="0">
              <a:solidFill>
                <a:schemeClr val="tx1"/>
              </a:solidFill>
            </a:endParaRP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0" y="3094037"/>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803961" y="5124203"/>
            <a:ext cx="838200" cy="914400"/>
          </a:xfrm>
          <a:prstGeom prst="round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1127734"/>
            <a:ext cx="7814624" cy="58353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96072" y="1933575"/>
            <a:ext cx="1733550" cy="428625"/>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
        <p:nvSpPr>
          <p:cNvPr id="2" name="Rounded Rectangle 1"/>
          <p:cNvSpPr/>
          <p:nvPr/>
        </p:nvSpPr>
        <p:spPr>
          <a:xfrm>
            <a:off x="3657600" y="4648200"/>
            <a:ext cx="3276600" cy="914400"/>
          </a:xfrm>
          <a:prstGeom prst="roundRect">
            <a:avLst/>
          </a:prstGeom>
          <a:solidFill>
            <a:schemeClr val="accent6">
              <a:lumMod val="75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The“Pan</a:t>
            </a:r>
            <a:r>
              <a:rPr lang="en-US" sz="1600" dirty="0" smtClean="0">
                <a:solidFill>
                  <a:schemeClr val="tx1"/>
                </a:solidFill>
              </a:rPr>
              <a:t>” Button is used to return the cursor from “Measure” mode back to normal map navigation.</a:t>
            </a:r>
            <a:endParaRPr lang="en-US" sz="1600" dirty="0">
              <a:solidFill>
                <a:schemeClr val="tx1"/>
              </a:solidFill>
            </a:endParaRPr>
          </a:p>
        </p:txBody>
      </p:sp>
      <p:sp>
        <p:nvSpPr>
          <p:cNvPr id="14" name="Left Arrow 13"/>
          <p:cNvSpPr/>
          <p:nvPr/>
        </p:nvSpPr>
        <p:spPr>
          <a:xfrm>
            <a:off x="2667000" y="1933575"/>
            <a:ext cx="1828800" cy="7334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2237763" y="2381125"/>
            <a:ext cx="5181600" cy="1581399"/>
          </a:xfrm>
          <a:prstGeom prst="leftArrow">
            <a:avLst>
              <a:gd name="adj1" fmla="val 65019"/>
              <a:gd name="adj2" fmla="val 50000"/>
            </a:avLst>
          </a:prstGeom>
          <a:solidFill>
            <a:schemeClr val="accent6">
              <a:lumMod val="75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Opens a new panel where you can create up to 3 customizable distance rings around a user defined point.</a:t>
            </a:r>
          </a:p>
        </p:txBody>
      </p:sp>
      <p:sp>
        <p:nvSpPr>
          <p:cNvPr id="9" name="Up Arrow 8"/>
          <p:cNvSpPr/>
          <p:nvPr/>
        </p:nvSpPr>
        <p:spPr>
          <a:xfrm>
            <a:off x="3498527" y="2406732"/>
            <a:ext cx="3886200" cy="3333999"/>
          </a:xfrm>
          <a:prstGeom prst="upArrow">
            <a:avLst>
              <a:gd name="adj1" fmla="val 36286"/>
              <a:gd name="adj2" fmla="val 37177"/>
            </a:avLst>
          </a:prstGeom>
          <a:solidFill>
            <a:schemeClr val="accent6">
              <a:lumMod val="75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For Area: Press </a:t>
            </a:r>
            <a:r>
              <a:rPr lang="en-US" dirty="0">
                <a:solidFill>
                  <a:schemeClr val="tx1"/>
                </a:solidFill>
              </a:rPr>
              <a:t>on </a:t>
            </a:r>
            <a:r>
              <a:rPr lang="en-US" dirty="0" smtClean="0">
                <a:solidFill>
                  <a:schemeClr val="tx1"/>
                </a:solidFill>
              </a:rPr>
              <a:t>“Polygon” button</a:t>
            </a:r>
            <a:r>
              <a:rPr lang="en-US" dirty="0">
                <a:solidFill>
                  <a:schemeClr val="tx1"/>
                </a:solidFill>
              </a:rPr>
              <a:t>, then use left click </a:t>
            </a:r>
            <a:r>
              <a:rPr lang="en-US" dirty="0" smtClean="0">
                <a:solidFill>
                  <a:schemeClr val="tx1"/>
                </a:solidFill>
              </a:rPr>
              <a:t>to anchor each direction change.</a:t>
            </a:r>
            <a:endParaRPr lang="en-US" dirty="0">
              <a:solidFill>
                <a:schemeClr val="tx1"/>
              </a:solidFill>
            </a:endParaRPr>
          </a:p>
          <a:p>
            <a:pPr algn="ctr"/>
            <a:endParaRPr lang="en-US" dirty="0"/>
          </a:p>
        </p:txBody>
      </p:sp>
    </p:spTree>
    <p:extLst>
      <p:ext uri="{BB962C8B-B14F-4D97-AF65-F5344CB8AC3E}">
        <p14:creationId xmlns:p14="http://schemas.microsoft.com/office/powerpoint/2010/main" val="318837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xit"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xit"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78"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786" y="1715217"/>
            <a:ext cx="1309977" cy="5035593"/>
          </a:xfrm>
          <a:prstGeom prst="rect">
            <a:avLst/>
          </a:prstGeom>
        </p:spPr>
      </p:pic>
      <p:sp>
        <p:nvSpPr>
          <p:cNvPr id="6" name="Rectangle 5"/>
          <p:cNvSpPr/>
          <p:nvPr/>
        </p:nvSpPr>
        <p:spPr>
          <a:xfrm>
            <a:off x="3426983" y="1524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err="1" smtClean="0">
                <a:solidFill>
                  <a:schemeClr val="tx1"/>
                </a:solidFill>
              </a:rPr>
              <a:t>KeyMap</a:t>
            </a:r>
            <a:r>
              <a:rPr lang="en-US" sz="2000" dirty="0" smtClean="0">
                <a:solidFill>
                  <a:schemeClr val="tx1"/>
                </a:solidFill>
              </a:rPr>
              <a:t> Screen</a:t>
            </a:r>
            <a:endParaRPr lang="en-US" sz="2000" dirty="0">
              <a:solidFill>
                <a:schemeClr val="tx1"/>
              </a:solidFill>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1127734"/>
            <a:ext cx="7814624" cy="5835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96072" y="1933575"/>
            <a:ext cx="1733550" cy="428625"/>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
        <p:nvSpPr>
          <p:cNvPr id="14" name="Left Arrow 13"/>
          <p:cNvSpPr/>
          <p:nvPr/>
        </p:nvSpPr>
        <p:spPr>
          <a:xfrm>
            <a:off x="2667000" y="1933575"/>
            <a:ext cx="1828800" cy="7334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82000" y="3094037"/>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82774" y="1715216"/>
            <a:ext cx="6799226" cy="4887425"/>
          </a:xfrm>
          <a:prstGeom prst="rect">
            <a:avLst/>
          </a:prstGeom>
        </p:spPr>
      </p:pic>
      <p:sp>
        <p:nvSpPr>
          <p:cNvPr id="3" name="Rounded Rectangle 2"/>
          <p:cNvSpPr/>
          <p:nvPr/>
        </p:nvSpPr>
        <p:spPr>
          <a:xfrm>
            <a:off x="803961" y="5124203"/>
            <a:ext cx="838200" cy="914400"/>
          </a:xfrm>
          <a:prstGeom prst="round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a:off x="2472047" y="1732039"/>
            <a:ext cx="5181600" cy="1581399"/>
          </a:xfrm>
          <a:prstGeom prst="leftArrow">
            <a:avLst>
              <a:gd name="adj1" fmla="val 65019"/>
              <a:gd name="adj2" fmla="val 50000"/>
            </a:avLst>
          </a:prstGeom>
          <a:solidFill>
            <a:schemeClr val="accent6">
              <a:lumMod val="75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marL="342900" indent="-342900">
              <a:buAutoNum type="arabicPeriod"/>
            </a:pPr>
            <a:r>
              <a:rPr lang="en-US" dirty="0">
                <a:solidFill>
                  <a:schemeClr val="tx1"/>
                </a:solidFill>
              </a:rPr>
              <a:t>Define ring radius distances (1-100 miles). </a:t>
            </a:r>
          </a:p>
          <a:p>
            <a:pPr marL="342900" indent="-342900">
              <a:buAutoNum type="arabicPeriod"/>
            </a:pPr>
            <a:r>
              <a:rPr lang="en-US" dirty="0">
                <a:solidFill>
                  <a:schemeClr val="tx1"/>
                </a:solidFill>
              </a:rPr>
              <a:t>Select the point of origin (center of the rings) by right clicking on the </a:t>
            </a:r>
            <a:r>
              <a:rPr lang="en-US" dirty="0" smtClean="0">
                <a:solidFill>
                  <a:schemeClr val="tx1"/>
                </a:solidFill>
              </a:rPr>
              <a:t>map.</a:t>
            </a:r>
          </a:p>
          <a:p>
            <a:pPr marL="342900" indent="-342900">
              <a:buAutoNum type="arabicPeriod"/>
            </a:pPr>
            <a:endParaRPr lang="en-US" dirty="0">
              <a:solidFill>
                <a:schemeClr val="tx1"/>
              </a:solidFill>
            </a:endParaRPr>
          </a:p>
        </p:txBody>
      </p:sp>
      <p:sp>
        <p:nvSpPr>
          <p:cNvPr id="22" name="Left Arrow 21"/>
          <p:cNvSpPr/>
          <p:nvPr/>
        </p:nvSpPr>
        <p:spPr>
          <a:xfrm>
            <a:off x="2472047" y="2971800"/>
            <a:ext cx="5181600" cy="1581399"/>
          </a:xfrm>
          <a:prstGeom prst="leftArrow">
            <a:avLst>
              <a:gd name="adj1" fmla="val 65019"/>
              <a:gd name="adj2" fmla="val 50000"/>
            </a:avLst>
          </a:prstGeom>
          <a:solidFill>
            <a:schemeClr val="accent6">
              <a:lumMod val="75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Get Addresses button will generate a report of all street segments that are within the RED circle ONLY.</a:t>
            </a:r>
          </a:p>
        </p:txBody>
      </p:sp>
    </p:spTree>
    <p:extLst>
      <p:ext uri="{BB962C8B-B14F-4D97-AF65-F5344CB8AC3E}">
        <p14:creationId xmlns:p14="http://schemas.microsoft.com/office/powerpoint/2010/main" val="100050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82"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2" name="Rounded Rectangle 1"/>
          <p:cNvSpPr/>
          <p:nvPr/>
        </p:nvSpPr>
        <p:spPr>
          <a:xfrm>
            <a:off x="950913" y="7200900"/>
            <a:ext cx="8252811" cy="4953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Using the Google Button automatically plots the location of all current IN COUNTY events on Google Map.</a:t>
            </a:r>
            <a:endParaRPr lang="en-US" sz="1600" dirty="0">
              <a:solidFill>
                <a:schemeClr val="tx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306" y="1752600"/>
            <a:ext cx="7431087" cy="4801235"/>
          </a:xfrm>
          <a:prstGeom prst="rect">
            <a:avLst/>
          </a:prstGeom>
        </p:spPr>
      </p:pic>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0" y="3810000"/>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Up Arrow Callout 2"/>
          <p:cNvSpPr/>
          <p:nvPr/>
        </p:nvSpPr>
        <p:spPr>
          <a:xfrm>
            <a:off x="5943600" y="2057400"/>
            <a:ext cx="1828800" cy="533400"/>
          </a:xfrm>
          <a:prstGeom prst="upArrowCallou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List of current events</a:t>
            </a:r>
            <a:endParaRPr lang="en-US" sz="1400" dirty="0">
              <a:solidFill>
                <a:schemeClr val="tx1"/>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8783" y="1127734"/>
            <a:ext cx="7814624" cy="583534"/>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86" name="Image.jpg"/>
          <p:cNvPicPr/>
          <p:nvPr/>
        </p:nvPicPr>
        <p:blipFill>
          <a:blip r:embed="rId2" cstate="email">
            <a:extLst>
              <a:ext uri="{28A0092B-C50C-407E-A947-70E740481C1C}">
                <a14:useLocalDpi xmlns:a14="http://schemas.microsoft.com/office/drawing/2010/main"/>
              </a:ext>
            </a:extLst>
          </a:blip>
          <a:stretch>
            <a:fillRect/>
          </a:stretch>
        </p:blipFill>
        <p:spPr>
          <a:xfrm>
            <a:off x="0" y="-12357"/>
            <a:ext cx="10058400" cy="7772400"/>
          </a:xfrm>
          <a:prstGeom prst="rect">
            <a:avLst/>
          </a:prstGeom>
        </p:spPr>
      </p:pic>
      <p:sp>
        <p:nvSpPr>
          <p:cNvPr id="4" name="Rectangle 3"/>
          <p:cNvSpPr/>
          <p:nvPr/>
        </p:nvSpPr>
        <p:spPr>
          <a:xfrm>
            <a:off x="3426983" y="1524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CALLS Screen</a:t>
            </a:r>
            <a:endParaRPr lang="en-US" sz="2000" dirty="0">
              <a:solidFill>
                <a:schemeClr val="tx1"/>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0" y="4495800"/>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eft Arrow 1"/>
          <p:cNvSpPr/>
          <p:nvPr/>
        </p:nvSpPr>
        <p:spPr>
          <a:xfrm>
            <a:off x="1600201" y="1779372"/>
            <a:ext cx="2971800" cy="582827"/>
          </a:xfrm>
          <a:prstGeom prst="leftArrow">
            <a:avLst/>
          </a:prstGeom>
          <a:solidFill>
            <a:schemeClr val="accent6">
              <a:lumMod val="75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Get Google route information</a:t>
            </a:r>
            <a:endParaRPr lang="en-US" sz="1600" dirty="0">
              <a:solidFill>
                <a:schemeClr val="tx1"/>
              </a:solidFill>
            </a:endParaRPr>
          </a:p>
        </p:txBody>
      </p:sp>
      <p:sp>
        <p:nvSpPr>
          <p:cNvPr id="7" name="Left Arrow 6"/>
          <p:cNvSpPr/>
          <p:nvPr/>
        </p:nvSpPr>
        <p:spPr>
          <a:xfrm>
            <a:off x="1600199" y="2334654"/>
            <a:ext cx="2971801" cy="582827"/>
          </a:xfrm>
          <a:prstGeom prst="leftArrow">
            <a:avLst/>
          </a:prstGeom>
          <a:solidFill>
            <a:schemeClr val="accent6">
              <a:lumMod val="75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See call details</a:t>
            </a:r>
            <a:endParaRPr lang="en-US" sz="1600" dirty="0">
              <a:solidFill>
                <a:schemeClr val="tx1"/>
              </a:solidFill>
            </a:endParaRPr>
          </a:p>
        </p:txBody>
      </p:sp>
      <p:sp>
        <p:nvSpPr>
          <p:cNvPr id="8" name="Left Arrow 7"/>
          <p:cNvSpPr/>
          <p:nvPr/>
        </p:nvSpPr>
        <p:spPr>
          <a:xfrm>
            <a:off x="1638300" y="2907956"/>
            <a:ext cx="2933700" cy="582827"/>
          </a:xfrm>
          <a:prstGeom prst="leftArrow">
            <a:avLst/>
          </a:prstGeom>
          <a:solidFill>
            <a:schemeClr val="accent6">
              <a:lumMod val="75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See location on Google Maps</a:t>
            </a:r>
            <a:endParaRPr lang="en-US" sz="1600" dirty="0">
              <a:solidFill>
                <a:schemeClr val="tx1"/>
              </a:solidFill>
            </a:endParaRPr>
          </a:p>
        </p:txBody>
      </p:sp>
      <p:sp>
        <p:nvSpPr>
          <p:cNvPr id="9" name="Left Arrow 8"/>
          <p:cNvSpPr/>
          <p:nvPr/>
        </p:nvSpPr>
        <p:spPr>
          <a:xfrm>
            <a:off x="1600199" y="3490783"/>
            <a:ext cx="2971802" cy="582827"/>
          </a:xfrm>
          <a:prstGeom prst="leftArrow">
            <a:avLst/>
          </a:prstGeom>
          <a:solidFill>
            <a:schemeClr val="accent6">
              <a:lumMod val="75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See location on our </a:t>
            </a:r>
            <a:r>
              <a:rPr lang="en-US" sz="1600" dirty="0">
                <a:solidFill>
                  <a:schemeClr val="tx1"/>
                </a:solidFill>
              </a:rPr>
              <a:t>m</a:t>
            </a:r>
            <a:r>
              <a:rPr lang="en-US" sz="1600" dirty="0" smtClean="0">
                <a:solidFill>
                  <a:schemeClr val="tx1"/>
                </a:solidFill>
              </a:rPr>
              <a:t>ap</a:t>
            </a:r>
            <a:endParaRPr lang="en-US" sz="1600" dirty="0">
              <a:solidFill>
                <a:schemeClr val="tx1"/>
              </a:solidFill>
            </a:endParaRPr>
          </a:p>
        </p:txBody>
      </p:sp>
      <p:sp>
        <p:nvSpPr>
          <p:cNvPr id="3" name="Rounded Rectangle 2"/>
          <p:cNvSpPr/>
          <p:nvPr/>
        </p:nvSpPr>
        <p:spPr>
          <a:xfrm>
            <a:off x="1752600" y="4495800"/>
            <a:ext cx="2971800" cy="10668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Before pressing any of the left hand buttons, you must first select an event by clicking on it.</a:t>
            </a:r>
            <a:endParaRPr lang="en-US" sz="1600" dirty="0">
              <a:solidFill>
                <a:schemeClr val="tx1"/>
              </a:solidFill>
            </a:endParaRPr>
          </a:p>
        </p:txBody>
      </p:sp>
      <p:sp>
        <p:nvSpPr>
          <p:cNvPr id="11" name="Rounded Rectangle 10"/>
          <p:cNvSpPr/>
          <p:nvPr/>
        </p:nvSpPr>
        <p:spPr>
          <a:xfrm>
            <a:off x="5105400" y="4191000"/>
            <a:ext cx="2971800" cy="2285999"/>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“Calls” button gives you a list of active calls.  It flashes yellow and an audible alert is activated if your Engine or BLS is due on the call and also every time a station/unit is added to the event.</a:t>
            </a:r>
            <a:endParaRPr lang="en-US" sz="1600" dirty="0">
              <a:solidFill>
                <a:schemeClr val="tx1"/>
              </a:solidFill>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1993" y="1127502"/>
            <a:ext cx="7814624" cy="583534"/>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2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par>
                                <p:cTn id="47" presetID="1" presetClass="exit" presetSubtype="0" fill="hold" grpId="1"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8" grpId="0" animBg="1"/>
      <p:bldP spid="8" grpId="1" animBg="1"/>
      <p:bldP spid="9" grpId="0" animBg="1"/>
      <p:bldP spid="9" grpId="1"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86" name="Image.jpg"/>
          <p:cNvPicPr/>
          <p:nvPr/>
        </p:nvPicPr>
        <p:blipFill>
          <a:blip r:embed="rId2" cstate="email">
            <a:extLst>
              <a:ext uri="{28A0092B-C50C-407E-A947-70E740481C1C}">
                <a14:useLocalDpi xmlns:a14="http://schemas.microsoft.com/office/drawing/2010/main"/>
              </a:ext>
            </a:extLst>
          </a:blip>
          <a:stretch>
            <a:fillRect/>
          </a:stretch>
        </p:blipFill>
        <p:spPr>
          <a:xfrm>
            <a:off x="0" y="-12357"/>
            <a:ext cx="10058400" cy="7772400"/>
          </a:xfrm>
          <a:prstGeom prst="rect">
            <a:avLst/>
          </a:prstGeom>
        </p:spPr>
      </p:pic>
      <p:sp>
        <p:nvSpPr>
          <p:cNvPr id="4" name="Rectangle 3"/>
          <p:cNvSpPr/>
          <p:nvPr/>
        </p:nvSpPr>
        <p:spPr>
          <a:xfrm>
            <a:off x="3426983" y="1524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CALLS Screen</a:t>
            </a:r>
            <a:endParaRPr lang="en-US" sz="2000" dirty="0">
              <a:solidFill>
                <a:schemeClr val="tx1"/>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0" y="4495800"/>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3543300" y="4602163"/>
            <a:ext cx="2971800" cy="1371599"/>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It’s possible for a call to be listed on the Calls screen that has not been dispatched yet.</a:t>
            </a:r>
            <a:endParaRPr lang="en-US" sz="1600" dirty="0">
              <a:solidFill>
                <a:schemeClr val="tx1"/>
              </a:solidFill>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1993" y="1127502"/>
            <a:ext cx="7814624" cy="583534"/>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
        <p:nvSpPr>
          <p:cNvPr id="14" name="Up Arrow 13"/>
          <p:cNvSpPr/>
          <p:nvPr/>
        </p:nvSpPr>
        <p:spPr>
          <a:xfrm>
            <a:off x="1609982" y="2133599"/>
            <a:ext cx="6575854" cy="1020764"/>
          </a:xfrm>
          <a:prstGeom prst="upArrow">
            <a:avLst>
              <a:gd name="adj1" fmla="val 55504"/>
              <a:gd name="adj2" fmla="val 500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Pressing on any column heading will change the sort option from A-Z to Z-A</a:t>
            </a:r>
            <a:endParaRPr lang="en-US" sz="1600" dirty="0">
              <a:solidFill>
                <a:schemeClr val="tx1"/>
              </a:solidFill>
            </a:endParaRPr>
          </a:p>
        </p:txBody>
      </p:sp>
    </p:spTree>
    <p:extLst>
      <p:ext uri="{BB962C8B-B14F-4D97-AF65-F5344CB8AC3E}">
        <p14:creationId xmlns:p14="http://schemas.microsoft.com/office/powerpoint/2010/main" val="229195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90"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3426983" y="1524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Google Route</a:t>
            </a:r>
            <a:endParaRPr lang="en-US" sz="2000" dirty="0">
              <a:solidFill>
                <a:schemeClr val="tx1"/>
              </a:solidFill>
            </a:endParaRPr>
          </a:p>
        </p:txBody>
      </p:sp>
      <p:sp>
        <p:nvSpPr>
          <p:cNvPr id="2" name="Rounded Rectangle 1"/>
          <p:cNvSpPr/>
          <p:nvPr/>
        </p:nvSpPr>
        <p:spPr>
          <a:xfrm>
            <a:off x="777340" y="7086600"/>
            <a:ext cx="8566794" cy="5334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Access this screen from either the CALLS screen (Google button), My Calls screen, or the Directions button.  Displays a route from your MDT location to the selected event/location.  </a:t>
            </a:r>
            <a:endParaRPr lang="en-US" sz="1600" dirty="0">
              <a:solidFill>
                <a:schemeClr val="tx1"/>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77881" y="4495800"/>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3810000" y="4800600"/>
            <a:ext cx="1905001" cy="1325562"/>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Caution! Google maps/routes are not always correct or show most recent data.</a:t>
            </a:r>
            <a:endParaRPr lang="en-US" sz="1600" dirty="0">
              <a:solidFill>
                <a:schemeClr val="tx1"/>
              </a:solidFill>
            </a:endParaRPr>
          </a:p>
        </p:txBody>
      </p:sp>
      <p:sp>
        <p:nvSpPr>
          <p:cNvPr id="5" name="Rounded Rectangle 4"/>
          <p:cNvSpPr/>
          <p:nvPr/>
        </p:nvSpPr>
        <p:spPr>
          <a:xfrm>
            <a:off x="2272614" y="2278062"/>
            <a:ext cx="1905000" cy="1912938"/>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This is the Google Map website.  Zoom, pan, and other standard functions work as they normally do on the internet.</a:t>
            </a:r>
            <a:endParaRPr lang="en-US" sz="1600" dirty="0">
              <a:solidFill>
                <a:schemeClr val="tx1"/>
              </a:solidFill>
            </a:endParaRPr>
          </a:p>
        </p:txBody>
      </p:sp>
      <p:cxnSp>
        <p:nvCxnSpPr>
          <p:cNvPr id="11" name="Straight Arrow Connector 10"/>
          <p:cNvCxnSpPr/>
          <p:nvPr/>
        </p:nvCxnSpPr>
        <p:spPr>
          <a:xfrm flipH="1" flipV="1">
            <a:off x="1905000" y="2057402"/>
            <a:ext cx="533400" cy="380998"/>
          </a:xfrm>
          <a:prstGeom prst="straightConnector1">
            <a:avLst/>
          </a:prstGeom>
          <a:ln w="38100">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114800" y="2057402"/>
            <a:ext cx="533400" cy="380998"/>
          </a:xfrm>
          <a:prstGeom prst="straightConnector1">
            <a:avLst/>
          </a:prstGeom>
          <a:ln w="38100">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1127733"/>
            <a:ext cx="7814624" cy="583534"/>
          </a:xfrm>
          <a:prstGeom prst="rect">
            <a:avLst/>
          </a:prstGeom>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4600" y="1023419"/>
            <a:ext cx="762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93221" y="1625155"/>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14"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2" name="Rectangle 1"/>
          <p:cNvSpPr/>
          <p:nvPr/>
        </p:nvSpPr>
        <p:spPr>
          <a:xfrm>
            <a:off x="1600200" y="1711268"/>
            <a:ext cx="6934200" cy="48419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8141" y="5251622"/>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1600200" y="2352675"/>
            <a:ext cx="4572000" cy="533400"/>
          </a:xfrm>
          <a:prstGeom prst="leftArrow">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Get a list of calls today for this unit</a:t>
            </a:r>
            <a:endParaRPr lang="en-US" sz="1600" dirty="0">
              <a:solidFill>
                <a:schemeClr val="tx1"/>
              </a:solidFill>
            </a:endParaRPr>
          </a:p>
        </p:txBody>
      </p:sp>
      <p:sp>
        <p:nvSpPr>
          <p:cNvPr id="8" name="Left Arrow 7"/>
          <p:cNvSpPr/>
          <p:nvPr/>
        </p:nvSpPr>
        <p:spPr>
          <a:xfrm>
            <a:off x="1628775" y="2895600"/>
            <a:ext cx="4572000" cy="533400"/>
          </a:xfrm>
          <a:prstGeom prst="leftArrow">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Get status change history for the day for this unit</a:t>
            </a:r>
            <a:endParaRPr lang="en-US" sz="1600" dirty="0">
              <a:solidFill>
                <a:schemeClr val="tx1"/>
              </a:solidFill>
            </a:endParaRPr>
          </a:p>
        </p:txBody>
      </p:sp>
      <p:sp>
        <p:nvSpPr>
          <p:cNvPr id="9" name="Left Arrow 8"/>
          <p:cNvSpPr/>
          <p:nvPr/>
        </p:nvSpPr>
        <p:spPr>
          <a:xfrm>
            <a:off x="1628775" y="3505200"/>
            <a:ext cx="4572000" cy="533400"/>
          </a:xfrm>
          <a:prstGeom prst="leftArrow">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Initiate a user defined business search</a:t>
            </a:r>
            <a:endParaRPr lang="en-US" sz="1600" dirty="0">
              <a:solidFill>
                <a:schemeClr val="tx1"/>
              </a:solidFill>
            </a:endParaRPr>
          </a:p>
        </p:txBody>
      </p:sp>
      <p:sp>
        <p:nvSpPr>
          <p:cNvPr id="10" name="Left Arrow 9"/>
          <p:cNvSpPr/>
          <p:nvPr/>
        </p:nvSpPr>
        <p:spPr>
          <a:xfrm>
            <a:off x="1600200" y="4038600"/>
            <a:ext cx="4572000" cy="533400"/>
          </a:xfrm>
          <a:prstGeom prst="leftArrow">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Initiate a user defined event search</a:t>
            </a:r>
            <a:endParaRPr lang="en-US" sz="1600" dirty="0">
              <a:solidFill>
                <a:schemeClr val="tx1"/>
              </a:solidFill>
            </a:endParaRPr>
          </a:p>
        </p:txBody>
      </p:sp>
      <p:sp>
        <p:nvSpPr>
          <p:cNvPr id="11" name="Rectangle 10"/>
          <p:cNvSpPr/>
          <p:nvPr/>
        </p:nvSpPr>
        <p:spPr>
          <a:xfrm>
            <a:off x="3426983" y="1524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INFO Button</a:t>
            </a:r>
            <a:endParaRPr lang="en-US" sz="2000" dirty="0">
              <a:solidFill>
                <a:schemeClr val="tx1"/>
              </a:solidFill>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406" y="1127734"/>
            <a:ext cx="7814624" cy="583534"/>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
        <p:nvSpPr>
          <p:cNvPr id="14" name="Rounded Rectangle 13"/>
          <p:cNvSpPr/>
          <p:nvPr/>
        </p:nvSpPr>
        <p:spPr>
          <a:xfrm>
            <a:off x="6425041" y="2971800"/>
            <a:ext cx="1905000" cy="28956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These items are processed through a web application and a secure server. Getting a connection may take longer than you expect. Be patient.</a:t>
            </a:r>
            <a:endParaRPr lang="en-US" sz="1600" dirty="0">
              <a:solidFill>
                <a:schemeClr val="tx1"/>
              </a:solidFill>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6" y="1711268"/>
            <a:ext cx="605108" cy="3622358"/>
          </a:xfrm>
          <a:prstGeom prst="rect">
            <a:avLst/>
          </a:prstGeom>
        </p:spPr>
      </p:pic>
      <p:sp>
        <p:nvSpPr>
          <p:cNvPr id="16" name="Left Arrow 15"/>
          <p:cNvSpPr/>
          <p:nvPr/>
        </p:nvSpPr>
        <p:spPr>
          <a:xfrm>
            <a:off x="1628775" y="1819275"/>
            <a:ext cx="4572000" cy="533400"/>
          </a:xfrm>
          <a:prstGeom prst="leftArrow">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Navigate backwards during searches</a:t>
            </a:r>
            <a:endParaRPr lang="en-US" sz="1600" dirty="0">
              <a:solidFill>
                <a:schemeClr val="tx1"/>
              </a:solidFill>
            </a:endParaRPr>
          </a:p>
        </p:txBody>
      </p:sp>
      <p:sp>
        <p:nvSpPr>
          <p:cNvPr id="17" name="Left Arrow 16"/>
          <p:cNvSpPr/>
          <p:nvPr/>
        </p:nvSpPr>
        <p:spPr>
          <a:xfrm>
            <a:off x="1600200" y="4718222"/>
            <a:ext cx="4572000" cy="533400"/>
          </a:xfrm>
          <a:prstGeom prst="leftArrow">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View report showing past 24 hours “At </a:t>
            </a:r>
            <a:r>
              <a:rPr lang="en-US" sz="1600" dirty="0" err="1" smtClean="0">
                <a:solidFill>
                  <a:schemeClr val="tx1"/>
                </a:solidFill>
              </a:rPr>
              <a:t>hosp</a:t>
            </a:r>
            <a:r>
              <a:rPr lang="en-US" sz="1600" dirty="0" smtClean="0">
                <a:solidFill>
                  <a:schemeClr val="tx1"/>
                </a:solidFill>
              </a:rPr>
              <a:t> time”</a:t>
            </a:r>
            <a:endParaRPr lang="en-US" sz="1600" dirty="0">
              <a:solidFill>
                <a:schemeClr val="tx1"/>
              </a:solidFill>
            </a:endParaRPr>
          </a:p>
        </p:txBody>
      </p:sp>
    </p:spTree>
    <p:extLst>
      <p:ext uri="{BB962C8B-B14F-4D97-AF65-F5344CB8AC3E}">
        <p14:creationId xmlns:p14="http://schemas.microsoft.com/office/powerpoint/2010/main" val="388533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9" grpId="0" animBg="1"/>
      <p:bldP spid="9" grpId="1" animBg="1"/>
      <p:bldP spid="10" grpId="0" animBg="1"/>
      <p:bldP spid="10" grpId="1" animBg="1"/>
      <p:bldP spid="16" grpId="0" animBg="1"/>
      <p:bldP spid="16" grpId="1"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14"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8141" y="5251622"/>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426983" y="1524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Unit History</a:t>
            </a:r>
            <a:endParaRPr lang="en-US" sz="2000" dirty="0">
              <a:solidFill>
                <a:schemeClr val="tx1"/>
              </a:solidFill>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1114050"/>
            <a:ext cx="7814624" cy="583534"/>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90699" y="2034798"/>
            <a:ext cx="6400800" cy="4594601"/>
          </a:xfrm>
          <a:prstGeom prst="rect">
            <a:avLst/>
          </a:prstGeom>
        </p:spPr>
      </p:pic>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7786" y="1697584"/>
            <a:ext cx="605108" cy="3622358"/>
          </a:xfrm>
          <a:prstGeom prst="rect">
            <a:avLst/>
          </a:prstGeom>
        </p:spPr>
      </p:pic>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882" y="2746571"/>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Up Arrow 16"/>
          <p:cNvSpPr/>
          <p:nvPr/>
        </p:nvSpPr>
        <p:spPr>
          <a:xfrm>
            <a:off x="1532894" y="2590800"/>
            <a:ext cx="6575854" cy="1600202"/>
          </a:xfrm>
          <a:prstGeom prst="upArrow">
            <a:avLst>
              <a:gd name="adj1" fmla="val 55504"/>
              <a:gd name="adj2" fmla="val 50000"/>
            </a:avLst>
          </a:prstGeom>
          <a:solidFill>
            <a:schemeClr val="accent6">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Pressing on any column heading will change the sort option from A-Z to Z-A.  </a:t>
            </a:r>
            <a:endParaRPr lang="en-US" sz="1600" dirty="0">
              <a:solidFill>
                <a:schemeClr val="tx1"/>
              </a:solidFill>
            </a:endParaRPr>
          </a:p>
        </p:txBody>
      </p:sp>
    </p:spTree>
    <p:extLst>
      <p:ext uri="{BB962C8B-B14F-4D97-AF65-F5344CB8AC3E}">
        <p14:creationId xmlns:p14="http://schemas.microsoft.com/office/powerpoint/2010/main" val="26697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14"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8141" y="5251622"/>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426983" y="1524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Business Search</a:t>
            </a:r>
            <a:endParaRPr lang="en-US" sz="2000" dirty="0">
              <a:solidFill>
                <a:schemeClr val="tx1"/>
              </a:solidFill>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1114050"/>
            <a:ext cx="7814624" cy="583534"/>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600200" y="1711267"/>
            <a:ext cx="6400800" cy="4831383"/>
          </a:xfrm>
          <a:prstGeom prst="rect">
            <a:avLst/>
          </a:prstGeom>
        </p:spPr>
      </p:pic>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7786" y="1697584"/>
            <a:ext cx="605108" cy="3622358"/>
          </a:xfrm>
          <a:prstGeom prst="rect">
            <a:avLst/>
          </a:prstGeom>
        </p:spPr>
      </p:pic>
      <p:sp>
        <p:nvSpPr>
          <p:cNvPr id="18" name="Rectangle 17"/>
          <p:cNvSpPr/>
          <p:nvPr/>
        </p:nvSpPr>
        <p:spPr>
          <a:xfrm>
            <a:off x="2779283" y="5029200"/>
            <a:ext cx="3775933" cy="618503"/>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Click on link to display selected business.</a:t>
            </a:r>
            <a:endParaRPr lang="en-US" sz="1600" dirty="0">
              <a:solidFill>
                <a:schemeClr val="tx1"/>
              </a:solidFill>
            </a:endParaRPr>
          </a:p>
        </p:txBody>
      </p:sp>
      <p:cxnSp>
        <p:nvCxnSpPr>
          <p:cNvPr id="19" name="Straight Arrow Connector 18"/>
          <p:cNvCxnSpPr/>
          <p:nvPr/>
        </p:nvCxnSpPr>
        <p:spPr>
          <a:xfrm flipH="1" flipV="1">
            <a:off x="2398283" y="4459395"/>
            <a:ext cx="381000" cy="569805"/>
          </a:xfrm>
          <a:prstGeom prst="straightConnector1">
            <a:avLst/>
          </a:prstGeom>
          <a:ln w="34925">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883" y="3344283"/>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420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63"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6" name="Rectangle 5"/>
          <p:cNvSpPr/>
          <p:nvPr/>
        </p:nvSpPr>
        <p:spPr>
          <a:xfrm>
            <a:off x="2819400" y="259349"/>
            <a:ext cx="44196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MY STATUS Button</a:t>
            </a:r>
            <a:endParaRPr lang="en-US" sz="2000" dirty="0">
              <a:solidFill>
                <a:schemeClr val="tx1"/>
              </a:solidFill>
            </a:endParaRPr>
          </a:p>
        </p:txBody>
      </p:sp>
      <p:sp>
        <p:nvSpPr>
          <p:cNvPr id="2" name="Rounded Rectangle 1"/>
          <p:cNvSpPr/>
          <p:nvPr/>
        </p:nvSpPr>
        <p:spPr>
          <a:xfrm>
            <a:off x="2819400" y="7162800"/>
            <a:ext cx="4343400" cy="5334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Used to select a status not located on the top bar</a:t>
            </a:r>
            <a:endParaRPr lang="en-US" sz="1600" dirty="0">
              <a:solidFill>
                <a:schemeClr val="tx1"/>
              </a:solidFill>
            </a:endParaRPr>
          </a:p>
        </p:txBody>
      </p:sp>
      <p:sp>
        <p:nvSpPr>
          <p:cNvPr id="8" name="Rounded Rectangle 7"/>
          <p:cNvSpPr/>
          <p:nvPr/>
        </p:nvSpPr>
        <p:spPr>
          <a:xfrm>
            <a:off x="1447800" y="2286000"/>
            <a:ext cx="6705600" cy="5334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You must contact the dispatcher to put units IN or OUT OF SERVICE.</a:t>
            </a:r>
            <a:endParaRPr lang="en-US" sz="1600" dirty="0">
              <a:solidFill>
                <a:schemeClr val="tx1"/>
              </a:solidFill>
            </a:endParaRPr>
          </a:p>
        </p:txBody>
      </p:sp>
      <p:sp>
        <p:nvSpPr>
          <p:cNvPr id="3" name="Rounded Rectangle 2"/>
          <p:cNvSpPr/>
          <p:nvPr/>
        </p:nvSpPr>
        <p:spPr>
          <a:xfrm>
            <a:off x="5303108" y="4267200"/>
            <a:ext cx="2590800" cy="1371600"/>
          </a:xfrm>
          <a:prstGeom prst="round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Callout 6"/>
          <p:cNvSpPr/>
          <p:nvPr/>
        </p:nvSpPr>
        <p:spPr>
          <a:xfrm>
            <a:off x="4572000" y="5638800"/>
            <a:ext cx="3798158" cy="914400"/>
          </a:xfrm>
          <a:prstGeom prst="upArrowCallout">
            <a:avLst>
              <a:gd name="adj1" fmla="val 25000"/>
              <a:gd name="adj2" fmla="val 25000"/>
              <a:gd name="adj3" fmla="val 11487"/>
              <a:gd name="adj4" fmla="val 73085"/>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Please do not use these buttons. They are only used to take </a:t>
            </a:r>
            <a:r>
              <a:rPr lang="en-US" sz="1600" dirty="0" err="1" smtClean="0">
                <a:solidFill>
                  <a:schemeClr val="tx1"/>
                </a:solidFill>
              </a:rPr>
              <a:t>DoES</a:t>
            </a:r>
            <a:r>
              <a:rPr lang="en-US" sz="1600" dirty="0" smtClean="0">
                <a:solidFill>
                  <a:schemeClr val="tx1"/>
                </a:solidFill>
              </a:rPr>
              <a:t> ALS Units (Ch16, Ch16A, Car1608, Car1609) OFF DUTY.</a:t>
            </a:r>
            <a:endParaRPr lang="en-US" sz="1600" dirty="0">
              <a:solidFill>
                <a:schemeClr val="tx1"/>
              </a:solidFill>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786" y="1127734"/>
            <a:ext cx="7999973" cy="583534"/>
          </a:xfrm>
          <a:prstGeom prst="rect">
            <a:avLst/>
          </a:prstGeom>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7772" y="1023419"/>
            <a:ext cx="83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14"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3426983" y="1524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Business Search</a:t>
            </a:r>
            <a:endParaRPr lang="en-US" sz="2000" dirty="0">
              <a:solidFill>
                <a:schemeClr val="tx1"/>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786" y="1127734"/>
            <a:ext cx="7814624" cy="583534"/>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24647" y="2040052"/>
            <a:ext cx="6827639" cy="4537133"/>
          </a:xfrm>
          <a:prstGeom prst="rect">
            <a:avLst/>
          </a:prstGeom>
        </p:spPr>
      </p:pic>
      <p:pic>
        <p:nvPicPr>
          <p:cNvPr id="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68141" y="5251622"/>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7786" y="1697584"/>
            <a:ext cx="605108" cy="3622358"/>
          </a:xfrm>
          <a:prstGeom prst="rect">
            <a:avLst/>
          </a:prstGeom>
        </p:spPr>
      </p:pic>
      <p:pic>
        <p:nvPicPr>
          <p:cNvPr id="13"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4883" y="3352800"/>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18"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3426983" y="1524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Event Search</a:t>
            </a:r>
            <a:endParaRPr lang="en-US" sz="2000" dirty="0">
              <a:solidFill>
                <a:schemeClr val="tx1"/>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240" y="1127734"/>
            <a:ext cx="7814624" cy="583534"/>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3586" y="1783080"/>
            <a:ext cx="6862762" cy="4846320"/>
          </a:xfrm>
          <a:prstGeom prst="rect">
            <a:avLst/>
          </a:prstGeom>
        </p:spPr>
      </p:pic>
      <p:sp>
        <p:nvSpPr>
          <p:cNvPr id="19" name="Rectangle 18"/>
          <p:cNvSpPr/>
          <p:nvPr/>
        </p:nvSpPr>
        <p:spPr>
          <a:xfrm>
            <a:off x="4148867" y="4040295"/>
            <a:ext cx="3775933" cy="84159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Magnifying glasses provide a lookup of available values.</a:t>
            </a:r>
            <a:endParaRPr lang="en-US" sz="1600" dirty="0">
              <a:solidFill>
                <a:schemeClr val="tx1"/>
              </a:solidFill>
            </a:endParaRPr>
          </a:p>
        </p:txBody>
      </p:sp>
      <p:sp>
        <p:nvSpPr>
          <p:cNvPr id="9" name="Right Arrow Callout 8"/>
          <p:cNvSpPr/>
          <p:nvPr/>
        </p:nvSpPr>
        <p:spPr>
          <a:xfrm>
            <a:off x="1918709" y="5998213"/>
            <a:ext cx="2721104" cy="685800"/>
          </a:xfrm>
          <a:prstGeom prst="rightArrowCallout">
            <a:avLst>
              <a:gd name="adj1" fmla="val 25000"/>
              <a:gd name="adj2" fmla="val 25000"/>
              <a:gd name="adj3" fmla="val 25000"/>
              <a:gd name="adj4" fmla="val 84894"/>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Hit Search to retrieve results.</a:t>
            </a:r>
            <a:endParaRPr lang="en-US" sz="1600" dirty="0">
              <a:solidFill>
                <a:schemeClr val="tx1"/>
              </a:solidFill>
            </a:endParaRPr>
          </a:p>
        </p:txBody>
      </p:sp>
      <p:sp>
        <p:nvSpPr>
          <p:cNvPr id="6" name="Left Arrow Callout 5"/>
          <p:cNvSpPr/>
          <p:nvPr/>
        </p:nvSpPr>
        <p:spPr>
          <a:xfrm>
            <a:off x="6036833" y="5943600"/>
            <a:ext cx="2590800" cy="685800"/>
          </a:xfrm>
          <a:prstGeom prst="leftArrowCallout">
            <a:avLst>
              <a:gd name="adj1" fmla="val 25000"/>
              <a:gd name="adj2" fmla="val 25000"/>
              <a:gd name="adj3" fmla="val 15540"/>
              <a:gd name="adj4" fmla="val 86440"/>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Hit Reset to start entering information for a new search.</a:t>
            </a:r>
            <a:endParaRPr lang="en-US" sz="1600" dirty="0">
              <a:solidFill>
                <a:schemeClr val="tx1"/>
              </a:solidFill>
            </a:endParaRPr>
          </a:p>
        </p:txBody>
      </p:sp>
      <p:pic>
        <p:nvPicPr>
          <p:cNvPr id="1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965240" y="5355219"/>
            <a:ext cx="80123" cy="6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42007" y="3935963"/>
            <a:ext cx="369952" cy="30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49252" y="3196929"/>
            <a:ext cx="369952" cy="30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733800" y="4005479"/>
            <a:ext cx="4191000" cy="1252321"/>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1600" dirty="0" smtClean="0">
                <a:solidFill>
                  <a:schemeClr val="tx1"/>
                </a:solidFill>
              </a:rPr>
              <a:t>You may enter as much or as little information as you need/know.  Keep in mind that if you are too vague, or use an extended start/stop date, it may take a long time to return results.</a:t>
            </a:r>
            <a:endParaRPr lang="en-US" sz="1600" dirty="0">
              <a:solidFill>
                <a:schemeClr val="tx1"/>
              </a:solidFill>
            </a:endParaRPr>
          </a:p>
        </p:txBody>
      </p:sp>
      <p:pic>
        <p:nvPicPr>
          <p:cNvPr id="6146"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96416" y="5257800"/>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7786" y="1697584"/>
            <a:ext cx="605108" cy="3622358"/>
          </a:xfrm>
          <a:prstGeom prst="rect">
            <a:avLst/>
          </a:prstGeom>
        </p:spPr>
      </p:pic>
      <p:pic>
        <p:nvPicPr>
          <p:cNvPr id="22"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54883" y="3967495"/>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6" grpId="0" animBg="1"/>
      <p:bldP spid="15"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18"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3426983" y="1524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Event Search</a:t>
            </a:r>
            <a:endParaRPr lang="en-US" sz="2000" dirty="0">
              <a:solidFill>
                <a:schemeClr val="tx1"/>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786" y="1127734"/>
            <a:ext cx="7814624" cy="583534"/>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7817" y="1776647"/>
            <a:ext cx="6936583" cy="4852753"/>
          </a:xfrm>
          <a:prstGeom prst="rect">
            <a:avLst/>
          </a:prstGeom>
        </p:spPr>
      </p:pic>
      <p:pic>
        <p:nvPicPr>
          <p:cNvPr id="614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96416" y="5257800"/>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438400" y="3465405"/>
            <a:ext cx="3775933" cy="84159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Click on link to display selected event information.</a:t>
            </a:r>
            <a:endParaRPr lang="en-US" sz="1600" dirty="0">
              <a:solidFill>
                <a:schemeClr val="tx1"/>
              </a:solidFill>
            </a:endParaRPr>
          </a:p>
        </p:txBody>
      </p:sp>
      <p:cxnSp>
        <p:nvCxnSpPr>
          <p:cNvPr id="8" name="Straight Arrow Connector 7"/>
          <p:cNvCxnSpPr/>
          <p:nvPr/>
        </p:nvCxnSpPr>
        <p:spPr>
          <a:xfrm flipH="1" flipV="1">
            <a:off x="2057400" y="2895600"/>
            <a:ext cx="381000" cy="569805"/>
          </a:xfrm>
          <a:prstGeom prst="straightConnector1">
            <a:avLst/>
          </a:prstGeom>
          <a:ln w="34925">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7786" y="1697584"/>
            <a:ext cx="605108" cy="3622358"/>
          </a:xfrm>
          <a:prstGeom prst="rect">
            <a:avLst/>
          </a:prstGeom>
        </p:spPr>
      </p:pic>
      <p:pic>
        <p:nvPicPr>
          <p:cNvPr id="14"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4883" y="3967495"/>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9115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18"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3426983" y="1524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Event Search</a:t>
            </a:r>
            <a:endParaRPr lang="en-US" sz="2000" dirty="0">
              <a:solidFill>
                <a:schemeClr val="tx1"/>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742" y="1127734"/>
            <a:ext cx="7814624" cy="583534"/>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614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96416" y="5257800"/>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13586" y="1752584"/>
            <a:ext cx="6782830" cy="4852753"/>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7786" y="1697584"/>
            <a:ext cx="605108" cy="3622358"/>
          </a:xfrm>
          <a:prstGeom prst="rect">
            <a:avLst/>
          </a:prstGeom>
        </p:spPr>
      </p:pic>
      <p:pic>
        <p:nvPicPr>
          <p:cNvPr id="10"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4883" y="3967495"/>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2219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9"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10058400" cy="7772400"/>
          </a:xfrm>
          <a:prstGeom prst="rect">
            <a:avLst/>
          </a:prstGeom>
        </p:spPr>
      </p:pic>
      <p:sp>
        <p:nvSpPr>
          <p:cNvPr id="3" name="Rectangle 2"/>
          <p:cNvSpPr/>
          <p:nvPr/>
        </p:nvSpPr>
        <p:spPr>
          <a:xfrm>
            <a:off x="2583720" y="234778"/>
            <a:ext cx="4890959"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Hospital Transport History Report</a:t>
            </a:r>
            <a:endParaRPr lang="en-US" sz="2000" dirty="0">
              <a:solidFill>
                <a:schemeClr val="tx1"/>
              </a:solidFill>
            </a:endParaRPr>
          </a:p>
        </p:txBody>
      </p:sp>
      <p:sp>
        <p:nvSpPr>
          <p:cNvPr id="6" name="Rectangle 5"/>
          <p:cNvSpPr/>
          <p:nvPr/>
        </p:nvSpPr>
        <p:spPr>
          <a:xfrm>
            <a:off x="1524000" y="1905000"/>
            <a:ext cx="5652959" cy="152400"/>
          </a:xfrm>
          <a:prstGeom prst="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0" y="1736844"/>
            <a:ext cx="6053137" cy="4878267"/>
          </a:xfrm>
          <a:prstGeom prst="rect">
            <a:avLst/>
          </a:prstGeom>
        </p:spPr>
      </p:pic>
      <p:sp>
        <p:nvSpPr>
          <p:cNvPr id="7" name="Rounded Rectangle 6"/>
          <p:cNvSpPr/>
          <p:nvPr/>
        </p:nvSpPr>
        <p:spPr>
          <a:xfrm>
            <a:off x="7207956" y="2994877"/>
            <a:ext cx="1357442" cy="2362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Units that are currently at a hospital are listed at the top of the report. They have no “AVAIL” time. </a:t>
            </a:r>
            <a:endParaRPr lang="en-US" sz="1600" dirty="0">
              <a:solidFill>
                <a:schemeClr val="tx1"/>
              </a:solidFill>
            </a:endParaRPr>
          </a:p>
        </p:txBody>
      </p:sp>
      <p:sp>
        <p:nvSpPr>
          <p:cNvPr id="5" name="Rounded Rectangle 4"/>
          <p:cNvSpPr/>
          <p:nvPr/>
        </p:nvSpPr>
        <p:spPr>
          <a:xfrm>
            <a:off x="1981200" y="5715000"/>
            <a:ext cx="6096000" cy="838200"/>
          </a:xfrm>
          <a:prstGeom prst="roundRect">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This is a list of units that have been at a hospital in the last 24 hours; sorted by hospital, then starting with the most recent.  To update the elapsed time, press the “HOSP TIMES” button again.</a:t>
            </a:r>
            <a:endParaRPr lang="en-US" sz="1600" dirty="0">
              <a:solidFill>
                <a:schemeClr val="tx1"/>
              </a:solidFill>
            </a:endParaRPr>
          </a:p>
        </p:txBody>
      </p:sp>
      <p:cxnSp>
        <p:nvCxnSpPr>
          <p:cNvPr id="8" name="Elbow Connector 7"/>
          <p:cNvCxnSpPr>
            <a:endCxn id="7" idx="0"/>
          </p:cNvCxnSpPr>
          <p:nvPr/>
        </p:nvCxnSpPr>
        <p:spPr>
          <a:xfrm>
            <a:off x="6355597" y="2590800"/>
            <a:ext cx="1531080" cy="404077"/>
          </a:xfrm>
          <a:prstGeom prst="bentConnector2">
            <a:avLst/>
          </a:prstGeom>
          <a:ln w="444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0038" y="1134282"/>
            <a:ext cx="8229112" cy="614485"/>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786" y="1759274"/>
            <a:ext cx="596214" cy="3569117"/>
          </a:xfrm>
          <a:prstGeom prst="rect">
            <a:avLst/>
          </a:prstGeom>
        </p:spPr>
      </p:pic>
      <p:pic>
        <p:nvPicPr>
          <p:cNvPr id="1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8432" y="4559554"/>
            <a:ext cx="754921"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534400" y="5181600"/>
            <a:ext cx="754921"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27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9"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3" name="Rectangle 2"/>
          <p:cNvSpPr/>
          <p:nvPr/>
        </p:nvSpPr>
        <p:spPr>
          <a:xfrm>
            <a:off x="2621820" y="234778"/>
            <a:ext cx="4814759"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Hospital Transport History Report</a:t>
            </a:r>
            <a:endParaRPr lang="en-US" sz="2000" dirty="0">
              <a:solidFill>
                <a:schemeClr val="tx1"/>
              </a:solidFill>
            </a:endParaRPr>
          </a:p>
        </p:txBody>
      </p:sp>
      <p:sp>
        <p:nvSpPr>
          <p:cNvPr id="2" name="Rectangle 1"/>
          <p:cNvSpPr/>
          <p:nvPr/>
        </p:nvSpPr>
        <p:spPr>
          <a:xfrm>
            <a:off x="1524000" y="1905000"/>
            <a:ext cx="5652959" cy="152400"/>
          </a:xfrm>
          <a:prstGeom prst="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8216626" y="5257800"/>
            <a:ext cx="1357442" cy="1371600"/>
          </a:xfrm>
          <a:prstGeom prst="downArrowCallout">
            <a:avLst>
              <a:gd name="adj1" fmla="val 25000"/>
              <a:gd name="adj2" fmla="val 25000"/>
              <a:gd name="adj3" fmla="val 19153"/>
              <a:gd name="adj4" fmla="val 71463"/>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Date and time must be kept accurate.</a:t>
            </a:r>
            <a:endParaRPr lang="en-US" sz="1600" dirty="0">
              <a:solidFill>
                <a:schemeClr val="tx1"/>
              </a:solidFill>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6632" y="1127734"/>
            <a:ext cx="8024968" cy="583534"/>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
        <p:nvSpPr>
          <p:cNvPr id="9" name="Rounded Rectangle 8"/>
          <p:cNvSpPr/>
          <p:nvPr/>
        </p:nvSpPr>
        <p:spPr>
          <a:xfrm>
            <a:off x="8382000" y="6629400"/>
            <a:ext cx="798513" cy="228600"/>
          </a:xfrm>
          <a:prstGeom prst="round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6633" y="1704165"/>
            <a:ext cx="619086" cy="3706035"/>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9261" y="1749841"/>
            <a:ext cx="6053137" cy="4878267"/>
          </a:xfrm>
          <a:prstGeom prst="rect">
            <a:avLst/>
          </a:prstGeom>
        </p:spPr>
      </p:pic>
      <p:pic>
        <p:nvPicPr>
          <p:cNvPr id="205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02680" y="4611687"/>
            <a:ext cx="78636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22"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2" name="Left Arrow 1"/>
          <p:cNvSpPr/>
          <p:nvPr/>
        </p:nvSpPr>
        <p:spPr>
          <a:xfrm>
            <a:off x="1524000" y="2420007"/>
            <a:ext cx="5715000" cy="457200"/>
          </a:xfrm>
          <a:prstGeom prst="leftArrow">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Sends message to all MDT’s currently online</a:t>
            </a:r>
            <a:endParaRPr lang="en-US" sz="1600" dirty="0">
              <a:solidFill>
                <a:schemeClr val="tx1"/>
              </a:solidFill>
            </a:endParaRPr>
          </a:p>
        </p:txBody>
      </p:sp>
      <p:sp>
        <p:nvSpPr>
          <p:cNvPr id="5" name="Left Arrow 4"/>
          <p:cNvSpPr/>
          <p:nvPr/>
        </p:nvSpPr>
        <p:spPr>
          <a:xfrm>
            <a:off x="1521983" y="1752600"/>
            <a:ext cx="5715000" cy="457200"/>
          </a:xfrm>
          <a:prstGeom prst="leftArrow">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Clears the Message Screen</a:t>
            </a:r>
            <a:endParaRPr lang="en-US" sz="1600" dirty="0">
              <a:solidFill>
                <a:schemeClr val="tx1"/>
              </a:solidFill>
            </a:endParaRPr>
          </a:p>
        </p:txBody>
      </p:sp>
      <p:sp>
        <p:nvSpPr>
          <p:cNvPr id="6" name="Left Arrow 5"/>
          <p:cNvSpPr/>
          <p:nvPr/>
        </p:nvSpPr>
        <p:spPr>
          <a:xfrm>
            <a:off x="1534510" y="3505200"/>
            <a:ext cx="5715000" cy="457200"/>
          </a:xfrm>
          <a:prstGeom prst="leftArrow">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Sends message to all MDT’s from your station that are online</a:t>
            </a:r>
            <a:endParaRPr lang="en-US" sz="1600" dirty="0">
              <a:solidFill>
                <a:schemeClr val="tx1"/>
              </a:solidFill>
            </a:endParaRPr>
          </a:p>
        </p:txBody>
      </p:sp>
      <p:sp>
        <p:nvSpPr>
          <p:cNvPr id="7" name="Left Arrow 6"/>
          <p:cNvSpPr/>
          <p:nvPr/>
        </p:nvSpPr>
        <p:spPr>
          <a:xfrm>
            <a:off x="1534510" y="2971800"/>
            <a:ext cx="5715000" cy="457200"/>
          </a:xfrm>
          <a:prstGeom prst="leftArrow">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This button is being deleted.</a:t>
            </a:r>
            <a:endParaRPr lang="en-US" sz="1600" dirty="0">
              <a:solidFill>
                <a:schemeClr val="tx1"/>
              </a:solidFill>
            </a:endParaRPr>
          </a:p>
        </p:txBody>
      </p:sp>
      <p:sp>
        <p:nvSpPr>
          <p:cNvPr id="9" name="Rectangle 8"/>
          <p:cNvSpPr/>
          <p:nvPr/>
        </p:nvSpPr>
        <p:spPr>
          <a:xfrm>
            <a:off x="3426983" y="1524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IM Screen</a:t>
            </a:r>
            <a:endParaRPr lang="en-US" sz="2000" dirty="0">
              <a:solidFill>
                <a:schemeClr val="tx1"/>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3743" y="5943600"/>
            <a:ext cx="9509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eft Arrow 12"/>
          <p:cNvSpPr/>
          <p:nvPr/>
        </p:nvSpPr>
        <p:spPr>
          <a:xfrm>
            <a:off x="2552700" y="5486400"/>
            <a:ext cx="4953000" cy="457200"/>
          </a:xfrm>
          <a:prstGeom prst="leftArrow">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Units that have been chosen to receive the message</a:t>
            </a:r>
            <a:endParaRPr lang="en-US" sz="1600" dirty="0">
              <a:solidFill>
                <a:schemeClr val="tx1"/>
              </a:solidFill>
            </a:endParaRPr>
          </a:p>
        </p:txBody>
      </p:sp>
      <p:sp>
        <p:nvSpPr>
          <p:cNvPr id="4" name="Rounded Rectangle 3"/>
          <p:cNvSpPr/>
          <p:nvPr/>
        </p:nvSpPr>
        <p:spPr>
          <a:xfrm>
            <a:off x="3200400" y="5943600"/>
            <a:ext cx="3048000" cy="392906"/>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Type your message here. Do not use the &lt;enter&gt; key in your text.</a:t>
            </a:r>
            <a:endParaRPr lang="en-US" sz="1600" dirty="0">
              <a:solidFill>
                <a:schemeClr val="tx1"/>
              </a:solidFill>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6200" y="1127734"/>
            <a:ext cx="7814624" cy="583534"/>
          </a:xfrm>
          <a:prstGeom prst="rect">
            <a:avLst/>
          </a:prstGeom>
        </p:spPr>
      </p:pic>
      <p:sp>
        <p:nvSpPr>
          <p:cNvPr id="3" name="Down Arrow Callout 2"/>
          <p:cNvSpPr/>
          <p:nvPr/>
        </p:nvSpPr>
        <p:spPr>
          <a:xfrm>
            <a:off x="6858000" y="228600"/>
            <a:ext cx="1981200" cy="1752600"/>
          </a:xfrm>
          <a:prstGeom prst="downArrowCallout">
            <a:avLst>
              <a:gd name="adj1" fmla="val 25000"/>
              <a:gd name="adj2" fmla="val 25000"/>
              <a:gd name="adj3" fmla="val 25000"/>
              <a:gd name="adj4" fmla="val 38540"/>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Select the unit(s) you want to send a message to</a:t>
            </a:r>
            <a:endParaRPr lang="en-US" sz="1600" dirty="0">
              <a:solidFill>
                <a:schemeClr val="tx1"/>
              </a:solidFill>
            </a:endParaRPr>
          </a:p>
        </p:txBody>
      </p:sp>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
        <p:nvSpPr>
          <p:cNvPr id="8" name="Up Arrow Callout 7"/>
          <p:cNvSpPr/>
          <p:nvPr/>
        </p:nvSpPr>
        <p:spPr>
          <a:xfrm>
            <a:off x="6248400" y="6349644"/>
            <a:ext cx="1371600" cy="1270356"/>
          </a:xfrm>
          <a:prstGeom prst="upArrowCallout">
            <a:avLst>
              <a:gd name="adj1" fmla="val 25000"/>
              <a:gd name="adj2" fmla="val 25000"/>
              <a:gd name="adj3" fmla="val 25000"/>
              <a:gd name="adj4" fmla="val 37674"/>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Press to send message</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2"/>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par>
                                <p:cTn id="30" presetID="1" presetClass="exit" presetSubtype="0" fill="hold" grpId="1" nodeType="withEffect">
                                  <p:stCondLst>
                                    <p:cond delay="0"/>
                                  </p:stCondLst>
                                  <p:childTnLst>
                                    <p:set>
                                      <p:cBhvr>
                                        <p:cTn id="31" dur="1" fill="hold">
                                          <p:stCondLst>
                                            <p:cond delay="0"/>
                                          </p:stCondLst>
                                        </p:cTn>
                                        <p:tgtEl>
                                          <p:spTgt spid="1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1" presetClass="exit" presetSubtype="0" fill="hold" grpId="1"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par>
                                <p:cTn id="44" presetID="1" presetClass="exit" presetSubtype="0" fill="hold" grpId="1" nodeType="withEffect">
                                  <p:stCondLst>
                                    <p:cond delay="0"/>
                                  </p:stCondLst>
                                  <p:childTnLst>
                                    <p:set>
                                      <p:cBhvr>
                                        <p:cTn id="45" dur="1" fill="hold">
                                          <p:stCondLst>
                                            <p:cond delay="0"/>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5"/>
                                        </p:tgtEl>
                                        <p:attrNameLst>
                                          <p:attrName>style.visibility</p:attrName>
                                        </p:attrNameLst>
                                      </p:cBhvr>
                                      <p:to>
                                        <p:strVal val="hidden"/>
                                      </p:to>
                                    </p:set>
                                  </p:childTnLst>
                                </p:cTn>
                              </p:par>
                              <p:par>
                                <p:cTn id="50" presetID="2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P spid="7" grpId="0" animBg="1"/>
      <p:bldP spid="13" grpId="0" animBg="1"/>
      <p:bldP spid="13" grpId="1" animBg="1"/>
      <p:bldP spid="4" grpId="0" animBg="1"/>
      <p:bldP spid="4" grpId="1" animBg="1"/>
      <p:bldP spid="3" grpId="0" animBg="1"/>
      <p:bldP spid="3" grpId="1" animBg="1"/>
      <p:bldP spid="8" grpId="0" animBg="1"/>
      <p:bldP spid="8"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84"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4" name="Rectangle 3"/>
          <p:cNvSpPr/>
          <p:nvPr/>
        </p:nvSpPr>
        <p:spPr>
          <a:xfrm>
            <a:off x="2319980" y="152400"/>
            <a:ext cx="5410200"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Emergency Message from Communications</a:t>
            </a:r>
            <a:endParaRPr lang="en-US" sz="2000" dirty="0">
              <a:solidFill>
                <a:schemeClr val="tx1"/>
              </a:solidFill>
            </a:endParaRPr>
          </a:p>
        </p:txBody>
      </p:sp>
      <p:sp>
        <p:nvSpPr>
          <p:cNvPr id="2" name="Up Arrow Callout 1"/>
          <p:cNvSpPr/>
          <p:nvPr/>
        </p:nvSpPr>
        <p:spPr>
          <a:xfrm>
            <a:off x="2819400" y="4914900"/>
            <a:ext cx="4157020" cy="1447800"/>
          </a:xfrm>
          <a:prstGeom prst="upArrowCallou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Communications can send an emergency message to every MDT that is online. The message stays on your screen until you press the OK button.</a:t>
            </a:r>
          </a:p>
        </p:txBody>
      </p:sp>
      <p:sp>
        <p:nvSpPr>
          <p:cNvPr id="3" name="Rounded Rectangle 2"/>
          <p:cNvSpPr/>
          <p:nvPr/>
        </p:nvSpPr>
        <p:spPr>
          <a:xfrm>
            <a:off x="3505200" y="5334000"/>
            <a:ext cx="3280720" cy="1143000"/>
          </a:xfrm>
          <a:prstGeom prst="roundRect">
            <a:avLst/>
          </a:prstGeom>
          <a:solidFill>
            <a:schemeClr val="accent6">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Examples of use are:  Radio system failure, </a:t>
            </a:r>
            <a:r>
              <a:rPr lang="en-US" sz="1400" dirty="0" err="1" smtClean="0">
                <a:solidFill>
                  <a:schemeClr val="tx1"/>
                </a:solidFill>
              </a:rPr>
              <a:t>Comm</a:t>
            </a:r>
            <a:r>
              <a:rPr lang="en-US" sz="1400" dirty="0" smtClean="0">
                <a:solidFill>
                  <a:schemeClr val="tx1"/>
                </a:solidFill>
              </a:rPr>
              <a:t> Center evacuation, imminent severe weather alert, Emergency actions, etc.</a:t>
            </a:r>
            <a:endParaRPr lang="en-US" sz="1400" dirty="0">
              <a:solidFill>
                <a:schemeClr val="tx1"/>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786" y="1127734"/>
            <a:ext cx="7814624" cy="58353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 presetClass="exit"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26"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6" name="Rectangle 5"/>
          <p:cNvSpPr/>
          <p:nvPr/>
        </p:nvSpPr>
        <p:spPr>
          <a:xfrm>
            <a:off x="3198382" y="2286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MISC Button</a:t>
            </a:r>
            <a:endParaRPr lang="en-US" sz="2000" dirty="0">
              <a:solidFill>
                <a:schemeClr val="tx1"/>
              </a:solidFill>
            </a:endParaRPr>
          </a:p>
        </p:txBody>
      </p:sp>
      <p:sp>
        <p:nvSpPr>
          <p:cNvPr id="2" name="Rounded Rectangle 1"/>
          <p:cNvSpPr/>
          <p:nvPr/>
        </p:nvSpPr>
        <p:spPr>
          <a:xfrm>
            <a:off x="1752600" y="2209800"/>
            <a:ext cx="6019799" cy="6096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Use these buttons to access predetermined internet sites.</a:t>
            </a:r>
            <a:endParaRPr lang="en-US" sz="1600" dirty="0">
              <a:solidFill>
                <a:schemeClr val="tx1"/>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244" y="1134190"/>
            <a:ext cx="7814624" cy="583534"/>
          </a:xfrm>
          <a:prstGeom prst="rect">
            <a:avLst/>
          </a:prstGeom>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1054892"/>
            <a:ext cx="836612"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30"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2" name="Rounded Rectangle 1"/>
          <p:cNvSpPr/>
          <p:nvPr/>
        </p:nvSpPr>
        <p:spPr>
          <a:xfrm>
            <a:off x="3047999" y="7168055"/>
            <a:ext cx="3886200" cy="3810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Example of the “TRAFFIC” button</a:t>
            </a:r>
            <a:endParaRPr lang="en-US" sz="1600" dirty="0">
              <a:solidFill>
                <a:schemeClr val="tx1"/>
              </a:solidFill>
            </a:endParaRPr>
          </a:p>
        </p:txBody>
      </p:sp>
      <p:sp>
        <p:nvSpPr>
          <p:cNvPr id="7" name="Rectangle 6"/>
          <p:cNvSpPr/>
          <p:nvPr/>
        </p:nvSpPr>
        <p:spPr>
          <a:xfrm>
            <a:off x="3198382" y="2286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MISC Button</a:t>
            </a:r>
            <a:endParaRPr lang="en-US" sz="2000" dirty="0">
              <a:solidFill>
                <a:schemeClr val="tx1"/>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576" y="1127734"/>
            <a:ext cx="7814624" cy="583534"/>
          </a:xfrm>
          <a:prstGeom prst="rect">
            <a:avLst/>
          </a:prstGeom>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1072194"/>
            <a:ext cx="856456"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34"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6" name="Rounded Rectangle 5"/>
          <p:cNvSpPr/>
          <p:nvPr/>
        </p:nvSpPr>
        <p:spPr>
          <a:xfrm>
            <a:off x="3047999" y="7168055"/>
            <a:ext cx="3886200" cy="3810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Example of the “FIREHOUSE” button</a:t>
            </a:r>
            <a:endParaRPr lang="en-US" sz="1600" dirty="0">
              <a:solidFill>
                <a:schemeClr val="tx1"/>
              </a:solidFill>
            </a:endParaRPr>
          </a:p>
        </p:txBody>
      </p:sp>
      <p:sp>
        <p:nvSpPr>
          <p:cNvPr id="7" name="Rectangle 6"/>
          <p:cNvSpPr/>
          <p:nvPr/>
        </p:nvSpPr>
        <p:spPr>
          <a:xfrm>
            <a:off x="3198382" y="2286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MISC Button</a:t>
            </a:r>
            <a:endParaRPr lang="en-US" sz="2000" dirty="0">
              <a:solidFill>
                <a:schemeClr val="tx1"/>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786" y="1127734"/>
            <a:ext cx="7814624" cy="583534"/>
          </a:xfrm>
          <a:prstGeom prst="rect">
            <a:avLst/>
          </a:prstGeom>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1026594"/>
            <a:ext cx="8747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02" name="Image.jpg"/>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5" name="Rectangle 4"/>
          <p:cNvSpPr/>
          <p:nvPr/>
        </p:nvSpPr>
        <p:spPr>
          <a:xfrm>
            <a:off x="3426983" y="152400"/>
            <a:ext cx="3128233" cy="533400"/>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dirty="0" smtClean="0">
                <a:solidFill>
                  <a:schemeClr val="tx1"/>
                </a:solidFill>
              </a:rPr>
              <a:t>DIRECTION Button</a:t>
            </a:r>
            <a:endParaRPr lang="en-US" sz="2000" dirty="0">
              <a:solidFill>
                <a:schemeClr val="tx1"/>
              </a:solidFill>
            </a:endParaRPr>
          </a:p>
        </p:txBody>
      </p:sp>
      <p:sp>
        <p:nvSpPr>
          <p:cNvPr id="2" name="Rounded Rectangle 1"/>
          <p:cNvSpPr/>
          <p:nvPr/>
        </p:nvSpPr>
        <p:spPr>
          <a:xfrm>
            <a:off x="950912" y="7103572"/>
            <a:ext cx="8269288" cy="6096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Out of County calls cannot be automatically plotted in </a:t>
            </a:r>
            <a:r>
              <a:rPr lang="en-US" sz="1600" dirty="0" err="1" smtClean="0">
                <a:solidFill>
                  <a:schemeClr val="tx1"/>
                </a:solidFill>
              </a:rPr>
              <a:t>KeyMap</a:t>
            </a:r>
            <a:r>
              <a:rPr lang="en-US" sz="1600" dirty="0" smtClean="0">
                <a:solidFill>
                  <a:schemeClr val="tx1"/>
                </a:solidFill>
              </a:rPr>
              <a:t> or Google Map.  To get a route to a mutual aid call, use the “Direction” button and type in address information.  </a:t>
            </a:r>
            <a:endParaRPr lang="en-US" sz="1600" dirty="0">
              <a:solidFill>
                <a:schemeClr val="tx1"/>
              </a:solidFill>
            </a:endParaRPr>
          </a:p>
        </p:txBody>
      </p:sp>
      <p:sp>
        <p:nvSpPr>
          <p:cNvPr id="3" name="Rounded Rectangle 2"/>
          <p:cNvSpPr/>
          <p:nvPr/>
        </p:nvSpPr>
        <p:spPr>
          <a:xfrm>
            <a:off x="2603157" y="5334000"/>
            <a:ext cx="5257800" cy="9144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This is a Google search – Google rules apply.   At a minimum, you should enter the street address and zip code.</a:t>
            </a:r>
            <a:endParaRPr lang="en-US" sz="1600" dirty="0">
              <a:solidFill>
                <a:schemeClr val="tx1"/>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949" y="1134075"/>
            <a:ext cx="7814624" cy="583534"/>
          </a:xfrm>
          <a:prstGeom prst="rect">
            <a:avLst/>
          </a:prstGeom>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1051717"/>
            <a:ext cx="84693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786" y="6629400"/>
            <a:ext cx="8221363" cy="242821"/>
          </a:xfrm>
          <a:prstGeom prst="rect">
            <a:avLst/>
          </a:prstGeom>
        </p:spPr>
      </p:pic>
      <p:sp>
        <p:nvSpPr>
          <p:cNvPr id="7" name="Up Arrow 6"/>
          <p:cNvSpPr/>
          <p:nvPr/>
        </p:nvSpPr>
        <p:spPr>
          <a:xfrm>
            <a:off x="1219200" y="3962400"/>
            <a:ext cx="3429000" cy="2286000"/>
          </a:xfrm>
          <a:prstGeom prst="upArrow">
            <a:avLst/>
          </a:prstGeom>
          <a:solidFill>
            <a:schemeClr val="accent6">
              <a:lumMod val="75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Drag the box until you can see the address in the “Location” tab to aid in accurately typing location.</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1931</TotalTime>
  <Words>2662</Words>
  <Application>Microsoft Office PowerPoint</Application>
  <PresentationFormat>Custom</PresentationFormat>
  <Paragraphs>237</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Lewis</dc:creator>
  <cp:lastModifiedBy>Stephen Finch</cp:lastModifiedBy>
  <cp:revision>401</cp:revision>
  <cp:lastPrinted>2013-03-20T15:01:17Z</cp:lastPrinted>
  <dcterms:modified xsi:type="dcterms:W3CDTF">2014-04-22T19:16:15Z</dcterms:modified>
</cp:coreProperties>
</file>